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72" r:id="rId1"/>
    <p:sldMasterId id="2147483684" r:id="rId2"/>
  </p:sldMasterIdLst>
  <p:notesMasterIdLst>
    <p:notesMasterId r:id="rId24"/>
  </p:notesMasterIdLst>
  <p:sldIdLst>
    <p:sldId id="256" r:id="rId3"/>
    <p:sldId id="261" r:id="rId4"/>
    <p:sldId id="257" r:id="rId5"/>
    <p:sldId id="258" r:id="rId6"/>
    <p:sldId id="259" r:id="rId7"/>
    <p:sldId id="276" r:id="rId8"/>
    <p:sldId id="260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70" r:id="rId17"/>
    <p:sldId id="274" r:id="rId18"/>
    <p:sldId id="269" r:id="rId19"/>
    <p:sldId id="271" r:id="rId20"/>
    <p:sldId id="272" r:id="rId21"/>
    <p:sldId id="273" r:id="rId22"/>
    <p:sldId id="275" r:id="rId23"/>
  </p:sldIdLst>
  <p:sldSz cx="9144000" cy="6858000" type="screen4x3"/>
  <p:notesSz cx="6858000" cy="9144000"/>
  <p:defaultTextStyle>
    <a:defPPr>
      <a:defRPr lang="pt-P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58" autoAdjust="0"/>
  </p:normalViewPr>
  <p:slideViewPr>
    <p:cSldViewPr>
      <p:cViewPr>
        <p:scale>
          <a:sx n="100" d="100"/>
          <a:sy n="100" d="100"/>
        </p:scale>
        <p:origin x="-294" y="-19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12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90" d="100"/>
        <a:sy n="9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viewProps" Target="view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PT"/>
          </a:p>
        </p:txBody>
      </p:sp>
      <p:sp>
        <p:nvSpPr>
          <p:cNvPr id="3" name="Marcador de Posição d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84E780-EB6F-4DDB-A321-487731CBCE7A}" type="datetimeFigureOut">
              <a:rPr lang="pt-PT" smtClean="0"/>
              <a:pPr/>
              <a:t>02-07-2012</a:t>
            </a:fld>
            <a:endParaRPr lang="pt-PT"/>
          </a:p>
        </p:txBody>
      </p:sp>
      <p:sp>
        <p:nvSpPr>
          <p:cNvPr id="4" name="Marcador de Posição da Imagem do Diapositivo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PT"/>
          </a:p>
        </p:txBody>
      </p:sp>
      <p:sp>
        <p:nvSpPr>
          <p:cNvPr id="5" name="Marcador de Posição de Nota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8B38127-27A6-441B-B4BF-FBC37A30DB04}" type="slidenum">
              <a:rPr lang="pt-PT" smtClean="0"/>
              <a:pPr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2350182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8B38127-27A6-441B-B4BF-FBC37A30DB04}" type="slidenum">
              <a:rPr lang="pt-PT" smtClean="0"/>
              <a:pPr/>
              <a:t>1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94831484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8B38127-27A6-441B-B4BF-FBC37A30DB04}" type="slidenum">
              <a:rPr lang="pt-PT" smtClean="0"/>
              <a:pPr/>
              <a:t>21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4142287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467544" y="1052736"/>
            <a:ext cx="8276456" cy="1470025"/>
          </a:xfrm>
        </p:spPr>
        <p:txBody>
          <a:bodyPr/>
          <a:lstStyle/>
          <a:p>
            <a:r>
              <a:rPr lang="pt-PT" dirty="0" smtClean="0"/>
              <a:t>Clique para editar o estilo</a:t>
            </a:r>
            <a:endParaRPr lang="pt-PT" dirty="0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PT" dirty="0" smtClean="0"/>
              <a:t>Faça clique para editar o estilo</a:t>
            </a:r>
            <a:endParaRPr lang="pt-PT" dirty="0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F8DC23-D811-4664-A2E7-49958A58C16F}" type="datetime1">
              <a:rPr lang="pt-PT" smtClean="0"/>
              <a:pPr/>
              <a:t>02-07-2012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PT" smtClean="0"/>
              <a:t>Portugal no século XIII, H.G.P.-5º Ano</a:t>
            </a:r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6F81A6-2B8C-4F05-82F1-F1572627B2B4}" type="slidenum">
              <a:rPr lang="pt-PT" smtClean="0"/>
              <a:pPr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08540957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744998-5581-4712-8884-571E1EB1692D}" type="datetime1">
              <a:rPr lang="pt-PT" smtClean="0"/>
              <a:pPr/>
              <a:t>02-07-2012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PT" smtClean="0"/>
              <a:t>Portugal no século XIII, H.G.P.-5º Ano</a:t>
            </a:r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6F81A6-2B8C-4F05-82F1-F1572627B2B4}" type="slidenum">
              <a:rPr lang="pt-PT" smtClean="0"/>
              <a:pPr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8239230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DD30CD-B51E-4CED-8041-D5FD2B2E2698}" type="datetime1">
              <a:rPr lang="pt-PT" smtClean="0"/>
              <a:pPr/>
              <a:t>02-07-2012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PT" smtClean="0"/>
              <a:t>Portugal no século XIII, H.G.P.-5º Ano</a:t>
            </a:r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6F81A6-2B8C-4F05-82F1-F1572627B2B4}" type="slidenum">
              <a:rPr lang="pt-PT" smtClean="0"/>
              <a:pPr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7745714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PT" smtClean="0"/>
              <a:t>Faça clique para editar o estilo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AD140A-1FF9-4457-A1F8-3A02F596D4D7}" type="datetime1">
              <a:rPr lang="pt-PT" smtClean="0"/>
              <a:pPr/>
              <a:t>02-07-2012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PT" smtClean="0"/>
              <a:t>Portugal no século XIII, H.G.P.-5º Ano</a:t>
            </a:r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115207-0C6D-446E-8E60-337829A7F056}" type="slidenum">
              <a:rPr lang="pt-PT" smtClean="0"/>
              <a:pPr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70111435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objec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D1BD53-3BE7-409E-B65F-72B7ED64A3B9}" type="datetime1">
              <a:rPr lang="pt-PT" smtClean="0"/>
              <a:pPr/>
              <a:t>02-07-2012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PT" smtClean="0"/>
              <a:t>Portugal no século XIII, H.G.P.-5º Ano</a:t>
            </a:r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115207-0C6D-446E-8E60-337829A7F056}" type="slidenum">
              <a:rPr lang="pt-PT" smtClean="0"/>
              <a:pPr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12502974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c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5A719B-987B-4D49-A752-174420855D88}" type="datetime1">
              <a:rPr lang="pt-PT" smtClean="0"/>
              <a:pPr/>
              <a:t>02-07-2012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PT" smtClean="0"/>
              <a:t>Portugal no século XIII, H.G.P.-5º Ano</a:t>
            </a:r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115207-0C6D-446E-8E60-337829A7F056}" type="slidenum">
              <a:rPr lang="pt-PT" smtClean="0"/>
              <a:pPr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77299581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64D3E1-738C-4EC0-9969-C0F9C4309C04}" type="datetime1">
              <a:rPr lang="pt-PT" smtClean="0"/>
              <a:pPr/>
              <a:t>02-07-2012</a:t>
            </a:fld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PT" smtClean="0"/>
              <a:t>Portugal no século XIII, H.G.P.-5º Ano</a:t>
            </a:r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115207-0C6D-446E-8E60-337829A7F056}" type="slidenum">
              <a:rPr lang="pt-PT" smtClean="0"/>
              <a:pPr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14845348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o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6" name="Marcador de Posição de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7" name="Marcador de Posição d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5E01E3-0648-435F-9374-1D8A4F5CEE01}" type="datetime1">
              <a:rPr lang="pt-PT" smtClean="0"/>
              <a:pPr/>
              <a:t>02-07-2012</a:t>
            </a:fld>
            <a:endParaRPr lang="pt-PT"/>
          </a:p>
        </p:txBody>
      </p:sp>
      <p:sp>
        <p:nvSpPr>
          <p:cNvPr id="8" name="Marcador de Posição do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PT" smtClean="0"/>
              <a:t>Portugal no século XIII, H.G.P.-5º Ano</a:t>
            </a:r>
            <a:endParaRPr lang="pt-PT"/>
          </a:p>
        </p:txBody>
      </p:sp>
      <p:sp>
        <p:nvSpPr>
          <p:cNvPr id="9" name="Marcador de Posição do Número do Diapositivo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115207-0C6D-446E-8E60-337829A7F056}" type="slidenum">
              <a:rPr lang="pt-PT" smtClean="0"/>
              <a:pPr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79978851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51AB87-A48C-46B6-83EB-F9FC92F28EDB}" type="datetime1">
              <a:rPr lang="pt-PT" smtClean="0"/>
              <a:pPr/>
              <a:t>02-07-2012</a:t>
            </a:fld>
            <a:endParaRPr lang="pt-PT"/>
          </a:p>
        </p:txBody>
      </p:sp>
      <p:sp>
        <p:nvSpPr>
          <p:cNvPr id="4" name="Marcador de Posição do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PT" smtClean="0"/>
              <a:t>Portugal no século XIII, H.G.P.-5º Ano</a:t>
            </a:r>
            <a:endParaRPr lang="pt-PT"/>
          </a:p>
        </p:txBody>
      </p:sp>
      <p:sp>
        <p:nvSpPr>
          <p:cNvPr id="5" name="Marcador de Posição do Número do Diapositivo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115207-0C6D-446E-8E60-337829A7F056}" type="slidenum">
              <a:rPr lang="pt-PT" smtClean="0"/>
              <a:pPr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06327580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9352DB-0434-47AF-BAA0-5D31874EF6BE}" type="datetime1">
              <a:rPr lang="pt-PT" smtClean="0"/>
              <a:pPr/>
              <a:t>02-07-2012</a:t>
            </a:fld>
            <a:endParaRPr lang="pt-PT"/>
          </a:p>
        </p:txBody>
      </p:sp>
      <p:sp>
        <p:nvSpPr>
          <p:cNvPr id="3" name="Marcador de Posição do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PT" smtClean="0"/>
              <a:t>Portugal no século XIII, H.G.P.-5º Ano</a:t>
            </a:r>
            <a:endParaRPr lang="pt-PT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115207-0C6D-446E-8E60-337829A7F056}" type="slidenum">
              <a:rPr lang="pt-PT" smtClean="0"/>
              <a:pPr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87962835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B17714-3B9F-457C-9A96-C903A60F9BD8}" type="datetime1">
              <a:rPr lang="pt-PT" smtClean="0"/>
              <a:pPr/>
              <a:t>02-07-2012</a:t>
            </a:fld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PT" smtClean="0"/>
              <a:t>Portugal no século XIII, H.G.P.-5º Ano</a:t>
            </a:r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115207-0C6D-446E-8E60-337829A7F056}" type="slidenum">
              <a:rPr lang="pt-PT" smtClean="0"/>
              <a:pPr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4782842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objec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2B3F32-262B-4836-B37D-EC08ACEB6651}" type="datetime1">
              <a:rPr lang="pt-PT" smtClean="0"/>
              <a:pPr/>
              <a:t>02-07-2012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PT" smtClean="0"/>
              <a:t>Portugal no século XIII, H.G.P.-5º Ano</a:t>
            </a:r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6F81A6-2B8C-4F05-82F1-F1572627B2B4}" type="slidenum">
              <a:rPr lang="pt-PT" smtClean="0"/>
              <a:pPr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15590971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PT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AD015B-8B3B-465C-BB0E-AE816A7CD50F}" type="datetime1">
              <a:rPr lang="pt-PT" smtClean="0"/>
              <a:pPr/>
              <a:t>02-07-2012</a:t>
            </a:fld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PT" smtClean="0"/>
              <a:t>Portugal no século XIII, H.G.P.-5º Ano</a:t>
            </a:r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115207-0C6D-446E-8E60-337829A7F056}" type="slidenum">
              <a:rPr lang="pt-PT" smtClean="0"/>
              <a:pPr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69269470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1395FE-2D59-4BEF-89A9-544959E231A4}" type="datetime1">
              <a:rPr lang="pt-PT" smtClean="0"/>
              <a:pPr/>
              <a:t>02-07-2012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PT" smtClean="0"/>
              <a:t>Portugal no século XIII, H.G.P.-5º Ano</a:t>
            </a:r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115207-0C6D-446E-8E60-337829A7F056}" type="slidenum">
              <a:rPr lang="pt-PT" smtClean="0"/>
              <a:pPr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63828054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1D12E-DEC1-4409-A4D9-35363A490EDB}" type="datetime1">
              <a:rPr lang="pt-PT" smtClean="0"/>
              <a:pPr/>
              <a:t>02-07-2012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PT" smtClean="0"/>
              <a:t>Portugal no século XIII, H.G.P.-5º Ano</a:t>
            </a:r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115207-0C6D-446E-8E60-337829A7F056}" type="slidenum">
              <a:rPr lang="pt-PT" smtClean="0"/>
              <a:pPr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7050170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c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F18D3D-D35D-4791-BDBF-56D7DEAFFD61}" type="datetime1">
              <a:rPr lang="pt-PT" smtClean="0"/>
              <a:pPr/>
              <a:t>02-07-2012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PT" smtClean="0"/>
              <a:t>Portugal no século XIII, H.G.P.-5º Ano</a:t>
            </a:r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6F81A6-2B8C-4F05-82F1-F1572627B2B4}" type="slidenum">
              <a:rPr lang="pt-PT" smtClean="0"/>
              <a:pPr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1087987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78900A-E019-44D6-A3C2-69C0546D7797}" type="datetime1">
              <a:rPr lang="pt-PT" smtClean="0"/>
              <a:pPr/>
              <a:t>02-07-2012</a:t>
            </a:fld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PT" smtClean="0"/>
              <a:t>Portugal no século XIII, H.G.P.-5º Ano</a:t>
            </a:r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6F81A6-2B8C-4F05-82F1-F1572627B2B4}" type="slidenum">
              <a:rPr lang="pt-PT" smtClean="0"/>
              <a:pPr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29558922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o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6" name="Marcador de Posição de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7" name="Marcador de Posição d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CC240A-0191-41C8-98BD-83689023C559}" type="datetime1">
              <a:rPr lang="pt-PT" smtClean="0"/>
              <a:pPr/>
              <a:t>02-07-2012</a:t>
            </a:fld>
            <a:endParaRPr lang="pt-PT"/>
          </a:p>
        </p:txBody>
      </p:sp>
      <p:sp>
        <p:nvSpPr>
          <p:cNvPr id="8" name="Marcador de Posição do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PT" smtClean="0"/>
              <a:t>Portugal no século XIII, H.G.P.-5º Ano</a:t>
            </a:r>
            <a:endParaRPr lang="pt-PT"/>
          </a:p>
        </p:txBody>
      </p:sp>
      <p:sp>
        <p:nvSpPr>
          <p:cNvPr id="9" name="Marcador de Posição do Número do Diapositivo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6F81A6-2B8C-4F05-82F1-F1572627B2B4}" type="slidenum">
              <a:rPr lang="pt-PT" smtClean="0"/>
              <a:pPr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24455093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AB82FB-B276-449B-8D5D-3226245CD428}" type="datetime1">
              <a:rPr lang="pt-PT" smtClean="0"/>
              <a:pPr/>
              <a:t>02-07-2012</a:t>
            </a:fld>
            <a:endParaRPr lang="pt-PT"/>
          </a:p>
        </p:txBody>
      </p:sp>
      <p:sp>
        <p:nvSpPr>
          <p:cNvPr id="4" name="Marcador de Posição do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PT" smtClean="0"/>
              <a:t>Portugal no século XIII, H.G.P.-5º Ano</a:t>
            </a:r>
            <a:endParaRPr lang="pt-PT"/>
          </a:p>
        </p:txBody>
      </p:sp>
      <p:sp>
        <p:nvSpPr>
          <p:cNvPr id="5" name="Marcador de Posição do Número do Diapositivo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6F81A6-2B8C-4F05-82F1-F1572627B2B4}" type="slidenum">
              <a:rPr lang="pt-PT" smtClean="0"/>
              <a:pPr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0794022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46C960-FD1D-4B12-B8E6-2A3DCB7AEF41}" type="datetime1">
              <a:rPr lang="pt-PT" smtClean="0"/>
              <a:pPr/>
              <a:t>02-07-2012</a:t>
            </a:fld>
            <a:endParaRPr lang="pt-PT"/>
          </a:p>
        </p:txBody>
      </p:sp>
      <p:sp>
        <p:nvSpPr>
          <p:cNvPr id="3" name="Marcador de Posição do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PT" smtClean="0"/>
              <a:t>Portugal no século XIII, H.G.P.-5º Ano</a:t>
            </a:r>
            <a:endParaRPr lang="pt-PT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6F81A6-2B8C-4F05-82F1-F1572627B2B4}" type="slidenum">
              <a:rPr lang="pt-PT" smtClean="0"/>
              <a:pPr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8858150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747881-4A61-4C5A-90A7-91ABBD47BE23}" type="datetime1">
              <a:rPr lang="pt-PT" smtClean="0"/>
              <a:pPr/>
              <a:t>02-07-2012</a:t>
            </a:fld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PT" smtClean="0"/>
              <a:t>Portugal no século XIII, H.G.P.-5º Ano</a:t>
            </a:r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6F81A6-2B8C-4F05-82F1-F1572627B2B4}" type="slidenum">
              <a:rPr lang="pt-PT" smtClean="0"/>
              <a:pPr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8902762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PT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18C9DA-9983-41D3-A8BD-E786AAD8091D}" type="datetime1">
              <a:rPr lang="pt-PT" smtClean="0"/>
              <a:pPr/>
              <a:t>02-07-2012</a:t>
            </a:fld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PT" smtClean="0"/>
              <a:t>Portugal no século XIII, H.G.P.-5º Ano</a:t>
            </a:r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6F81A6-2B8C-4F05-82F1-F1572627B2B4}" type="slidenum">
              <a:rPr lang="pt-PT" smtClean="0"/>
              <a:pPr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4540700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microsoft.com/office/2007/relationships/hdphoto" Target="../media/hdphoto1.wdp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39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l_fi" descr="http://www.iluminalma.com/img/ia_mateus14_26-fundo.jpg"/>
          <p:cNvPicPr/>
          <p:nvPr userDrawn="1"/>
        </p:nvPicPr>
        <p:blipFill>
          <a:blip r:embed="rId13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colorTemperature colorTemp="4700"/>
                    </a14:imgEffect>
                    <a14:imgEffect>
                      <a14:saturation sat="33000"/>
                    </a14:imgEffect>
                    <a14:imgEffect>
                      <a14:brightnessContrast bright="-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Marcador de Posição do 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gradFill>
            <a:gsLst>
              <a:gs pos="0">
                <a:schemeClr val="lt1">
                  <a:tint val="80000"/>
                  <a:satMod val="300000"/>
                  <a:alpha val="50000"/>
                </a:schemeClr>
              </a:gs>
              <a:gs pos="100000">
                <a:schemeClr val="lt1">
                  <a:shade val="30000"/>
                  <a:satMod val="200000"/>
                  <a:alpha val="37000"/>
                </a:schemeClr>
              </a:gs>
            </a:gsLst>
          </a:gradFill>
          <a:ln w="12700">
            <a:solidFill>
              <a:schemeClr val="tx1"/>
            </a:solidFill>
          </a:ln>
        </p:spPr>
        <p:style>
          <a:lnRef idx="0">
            <a:scrgbClr r="0" g="0" b="0"/>
          </a:lnRef>
          <a:fillRef idx="1003">
            <a:schemeClr val="lt1"/>
          </a:fillRef>
          <a:effectRef idx="0">
            <a:scrgbClr r="0" g="0" b="0"/>
          </a:effectRef>
          <a:fontRef idx="none"/>
        </p:style>
        <p:txBody>
          <a:bodyPr vert="horz" lIns="91440" tIns="45720" rIns="91440" bIns="45720" rtlCol="0" anchor="ctr">
            <a:norm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r>
              <a:rPr lang="pt-PT" dirty="0" smtClean="0"/>
              <a:t>Clique para editar o estilo</a:t>
            </a:r>
            <a:endParaRPr lang="pt-PT" dirty="0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gradFill>
            <a:gsLst>
              <a:gs pos="0">
                <a:schemeClr val="lt1">
                  <a:tint val="80000"/>
                  <a:satMod val="300000"/>
                  <a:alpha val="50000"/>
                </a:schemeClr>
              </a:gs>
              <a:gs pos="100000">
                <a:schemeClr val="lt1">
                  <a:shade val="30000"/>
                  <a:satMod val="200000"/>
                  <a:alpha val="37000"/>
                </a:schemeClr>
              </a:gs>
            </a:gsLst>
          </a:gradFill>
        </p:spPr>
        <p:style>
          <a:lnRef idx="0">
            <a:scrgbClr r="0" g="0" b="0"/>
          </a:lnRef>
          <a:fillRef idx="1003">
            <a:schemeClr val="lt1"/>
          </a:fillRef>
          <a:effectRef idx="0">
            <a:scrgbClr r="0" g="0" b="0"/>
          </a:effectRef>
          <a:fontRef idx="none"/>
        </p:style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PT" dirty="0" smtClean="0"/>
              <a:t>Clique para editar os estilos</a:t>
            </a:r>
          </a:p>
          <a:p>
            <a:pPr lvl="1"/>
            <a:r>
              <a:rPr lang="pt-PT" dirty="0" smtClean="0"/>
              <a:t>Segundo nível</a:t>
            </a:r>
          </a:p>
          <a:p>
            <a:pPr lvl="2"/>
            <a:r>
              <a:rPr lang="pt-PT" dirty="0" smtClean="0"/>
              <a:t>Terceiro nível</a:t>
            </a:r>
          </a:p>
          <a:p>
            <a:pPr lvl="3"/>
            <a:r>
              <a:rPr lang="pt-PT" dirty="0" smtClean="0"/>
              <a:t>Quarto nível</a:t>
            </a:r>
          </a:p>
          <a:p>
            <a:pPr lvl="4"/>
            <a:r>
              <a:rPr lang="pt-PT" dirty="0" smtClean="0"/>
              <a:t>Quinto nível</a:t>
            </a:r>
            <a:endParaRPr lang="pt-PT" dirty="0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gradFill>
            <a:gsLst>
              <a:gs pos="0">
                <a:schemeClr val="lt1">
                  <a:tint val="80000"/>
                  <a:satMod val="300000"/>
                  <a:alpha val="50000"/>
                </a:schemeClr>
              </a:gs>
              <a:gs pos="100000">
                <a:schemeClr val="lt1">
                  <a:shade val="30000"/>
                  <a:satMod val="200000"/>
                  <a:alpha val="37000"/>
                </a:schemeClr>
              </a:gs>
            </a:gsLst>
          </a:gradFill>
        </p:spPr>
        <p:style>
          <a:lnRef idx="0">
            <a:scrgbClr r="0" g="0" b="0"/>
          </a:lnRef>
          <a:fillRef idx="1003">
            <a:schemeClr val="lt1"/>
          </a:fillRef>
          <a:effectRef idx="0">
            <a:scrgbClr r="0" g="0" b="0"/>
          </a:effectRef>
          <a:fontRef idx="major"/>
        </p:style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/>
                </a:solidFill>
              </a:defRPr>
            </a:lvl1pPr>
          </a:lstStyle>
          <a:p>
            <a:fld id="{E483AEDA-6F4E-4D4F-BE1B-7141D89FD483}" type="datetime1">
              <a:rPr lang="pt-PT" smtClean="0"/>
              <a:pPr/>
              <a:t>02-07-2012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gradFill>
            <a:gsLst>
              <a:gs pos="0">
                <a:schemeClr val="lt1">
                  <a:tint val="80000"/>
                  <a:satMod val="300000"/>
                  <a:alpha val="50000"/>
                </a:schemeClr>
              </a:gs>
              <a:gs pos="100000">
                <a:schemeClr val="lt1">
                  <a:shade val="30000"/>
                  <a:satMod val="200000"/>
                  <a:alpha val="37000"/>
                </a:schemeClr>
              </a:gs>
            </a:gsLst>
          </a:gradFill>
        </p:spPr>
        <p:style>
          <a:lnRef idx="0">
            <a:scrgbClr r="0" g="0" b="0"/>
          </a:lnRef>
          <a:fillRef idx="1003">
            <a:schemeClr val="lt1"/>
          </a:fillRef>
          <a:effectRef idx="0">
            <a:scrgbClr r="0" g="0" b="0"/>
          </a:effectRef>
          <a:fontRef idx="major"/>
        </p:style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r>
              <a:rPr lang="pt-PT" smtClean="0"/>
              <a:t>Portugal no século XIII, H.G.P.-5º Ano</a:t>
            </a:r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gradFill>
            <a:gsLst>
              <a:gs pos="0">
                <a:schemeClr val="lt1">
                  <a:tint val="80000"/>
                  <a:satMod val="300000"/>
                  <a:alpha val="50000"/>
                </a:schemeClr>
              </a:gs>
              <a:gs pos="100000">
                <a:schemeClr val="lt1">
                  <a:shade val="30000"/>
                  <a:satMod val="200000"/>
                  <a:alpha val="37000"/>
                </a:schemeClr>
              </a:gs>
            </a:gsLst>
          </a:gradFill>
        </p:spPr>
        <p:style>
          <a:lnRef idx="0">
            <a:scrgbClr r="0" g="0" b="0"/>
          </a:lnRef>
          <a:fillRef idx="1003">
            <a:schemeClr val="lt1"/>
          </a:fillRef>
          <a:effectRef idx="0">
            <a:scrgbClr r="0" g="0" b="0"/>
          </a:effectRef>
          <a:fontRef idx="major"/>
        </p:style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036F81A6-2B8C-4F05-82F1-F1572627B2B4}" type="slidenum">
              <a:rPr lang="pt-PT" smtClean="0"/>
              <a:pPr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9506091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iming>
    <p:tnLst>
      <p:par>
        <p:cTn id="1" dur="indefinite" restart="never" nodeType="tmRoot"/>
      </p:par>
    </p:tnLst>
  </p:timing>
  <p:hf hdr="0"/>
  <p:txStyles>
    <p:titleStyle>
      <a:lvl1pPr algn="ctr" defTabSz="914400" rtl="0" eaLnBrk="1" latinLnBrk="0" hangingPunct="1">
        <a:spcBef>
          <a:spcPct val="0"/>
        </a:spcBef>
        <a:buNone/>
        <a:defRPr sz="4400" b="1" kern="1200" cap="none" spc="150">
          <a:ln w="11430"/>
          <a:solidFill>
            <a:schemeClr val="tx1">
              <a:lumMod val="95000"/>
              <a:lumOff val="5000"/>
            </a:schemeClr>
          </a:solidFill>
          <a:effectLst>
            <a:glow rad="228600">
              <a:schemeClr val="bg1"/>
            </a:glow>
            <a:outerShdw blurRad="25400" algn="tl" rotWithShape="0">
              <a:srgbClr val="000000">
                <a:alpha val="43000"/>
              </a:srgbClr>
            </a:outerShdw>
          </a:effectLst>
          <a:latin typeface="Berlin Sans FB Demi" pitchFamily="34" charset="0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Clr>
          <a:srgbClr val="FFC000"/>
        </a:buClr>
        <a:buFont typeface="Wingdings" pitchFamily="2" charset="2"/>
        <a:buChar char="§"/>
        <a:defRPr sz="3200" kern="1200">
          <a:solidFill>
            <a:schemeClr val="tx1"/>
          </a:solidFill>
          <a:latin typeface="Berlin Sans FB" pitchFamily="34" charset="0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Clr>
          <a:srgbClr val="FFFF00"/>
        </a:buClr>
        <a:buFont typeface="Wingdings" pitchFamily="2" charset="2"/>
        <a:buChar char="ü"/>
        <a:defRPr sz="2800" kern="1200">
          <a:solidFill>
            <a:schemeClr val="tx1"/>
          </a:solidFill>
          <a:latin typeface="Berlin Sans FB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Clr>
          <a:schemeClr val="bg1"/>
        </a:buClr>
        <a:buFont typeface="Arial" pitchFamily="34" charset="0"/>
        <a:buChar char="•"/>
        <a:defRPr sz="2400" kern="1200">
          <a:solidFill>
            <a:schemeClr val="tx1"/>
          </a:solidFill>
          <a:latin typeface="Berlin Sans FB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Berlin Sans FB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Berlin Sans FB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P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PT" dirty="0" smtClean="0"/>
              <a:t>Clique para editar os estilos</a:t>
            </a:r>
          </a:p>
          <a:p>
            <a:pPr lvl="1"/>
            <a:r>
              <a:rPr lang="pt-PT" dirty="0" smtClean="0"/>
              <a:t>Segundo nível</a:t>
            </a:r>
          </a:p>
          <a:p>
            <a:pPr lvl="2"/>
            <a:r>
              <a:rPr lang="pt-PT" dirty="0" smtClean="0"/>
              <a:t>Terceiro nível</a:t>
            </a:r>
          </a:p>
          <a:p>
            <a:pPr lvl="3"/>
            <a:r>
              <a:rPr lang="pt-PT" dirty="0" smtClean="0"/>
              <a:t>Quarto nível</a:t>
            </a:r>
          </a:p>
          <a:p>
            <a:pPr lvl="4"/>
            <a:r>
              <a:rPr lang="pt-PT" dirty="0" smtClean="0"/>
              <a:t>Quinto nível</a:t>
            </a:r>
            <a:endParaRPr lang="pt-PT" dirty="0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C618D9-38B9-4D99-A982-C4FCF7AE5892}" type="datetime1">
              <a:rPr lang="pt-PT" smtClean="0"/>
              <a:pPr/>
              <a:t>02-07-2012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pt-PT" smtClean="0"/>
              <a:t>Portugal no século XIII, H.G.P.-5º Ano</a:t>
            </a:r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115207-0C6D-446E-8E60-337829A7F056}" type="slidenum">
              <a:rPr lang="pt-PT" smtClean="0"/>
              <a:pPr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793431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hf hdr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P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jpeg"/><Relationship Id="rId4" Type="http://schemas.openxmlformats.org/officeDocument/2006/relationships/hyperlink" Target="http://www.malhatlantica.pt/seculoXIII/o%20Clero.jpg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hyperlink" Target="http://3.bp.blogspot.com/_Bbx86_No_Zo/ShKH2xkLSII/AAAAAAAAAQA/V2yvSUqtpNA/s1600-h/7_senhorio.gif" TargetMode="Externa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jpeg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7" Type="http://schemas.openxmlformats.org/officeDocument/2006/relationships/image" Target="../media/image7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malhatlantica.pt/seculoXIII/VESTU&#193;RIO%20POVO.JPG" TargetMode="External"/><Relationship Id="rId5" Type="http://schemas.openxmlformats.org/officeDocument/2006/relationships/image" Target="../media/image6.jpeg"/><Relationship Id="rId4" Type="http://schemas.openxmlformats.org/officeDocument/2006/relationships/hyperlink" Target="http://www.castelodosaprendizes.com/album/Seculo%20XIII%20monges%20guerreiros.jpg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hyperlink" Target="http://images.google.pt/imgres?imgurl=http://demokratia.blogs.sapo.pt/arquivo/coroa-thumb.gif&amp;imgrefurl=http://demokratia.blogs.sapo.pt/arquivo/1054853.html&amp;usg=__aVSZQofdJnPncvQPo0CsNKqaYs0=&amp;h=157&amp;w=200&amp;sz=36&amp;hl=pt-PT&amp;start=5&amp;um=1&amp;itbs=1&amp;tbnid=_0ZAGijmx4lRMM:&amp;tbnh=82&amp;tbnw=104&amp;prev=/images?q=coroa+de+rei&amp;hl=pt-PT&amp;rlz=1T4ADBS_enPT226PT238&amp;sa=N&amp;um=1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hyperlink" Target="http://www.eb23-cmdt-conceicao-silva.rcts.pt/sev/hgp/7.grupos.gif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hyperlink" Target="http://www.eb23-cmdt-conceicao-silva.rcts.pt/sev/hgp/7.grupos.gif" TargetMode="Externa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hyperlink" Target="http://3.bp.blogspot.com/_Bbx86_No_Zo/ShKH2xkLSII/AAAAAAAAAQA/V2yvSUqtpNA/s1600-h/7_senhorio.gif" TargetMode="Externa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15.jpeg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11560" y="764705"/>
            <a:ext cx="8132440" cy="1512168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pt-PT" sz="4000" dirty="0"/>
              <a:t>Reino de </a:t>
            </a:r>
            <a:r>
              <a:rPr lang="pt-PT" sz="4000" dirty="0" smtClean="0"/>
              <a:t>Portugal</a:t>
            </a:r>
            <a:br>
              <a:rPr lang="pt-PT" sz="4000" dirty="0" smtClean="0"/>
            </a:br>
            <a:r>
              <a:rPr lang="pt-PT" sz="4000" dirty="0" smtClean="0"/>
              <a:t> </a:t>
            </a:r>
            <a:r>
              <a:rPr lang="pt-PT" sz="4000" dirty="0"/>
              <a:t>Século XIII</a:t>
            </a:r>
          </a:p>
        </p:txBody>
      </p:sp>
      <p:pic>
        <p:nvPicPr>
          <p:cNvPr id="6146" name="Picture 2" descr="http://povodearuanda.files.wordpress.com/2010/03/coroa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872" y="3284984"/>
            <a:ext cx="2304256" cy="2304256"/>
          </a:xfrm>
          <a:prstGeom prst="rect">
            <a:avLst/>
          </a:prstGeom>
          <a:ln w="762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ctângulo 7"/>
          <p:cNvSpPr/>
          <p:nvPr/>
        </p:nvSpPr>
        <p:spPr>
          <a:xfrm>
            <a:off x="985380" y="2309971"/>
            <a:ext cx="7447552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pt-PT" sz="4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A SOCIEDADE PORTUGUESA</a:t>
            </a:r>
            <a:endParaRPr lang="pt-PT" sz="4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1019773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PT" u="sng" dirty="0" smtClean="0"/>
              <a:t>CLERO</a:t>
            </a:r>
            <a:endParaRPr lang="pt-PT" dirty="0"/>
          </a:p>
        </p:txBody>
      </p:sp>
      <p:sp>
        <p:nvSpPr>
          <p:cNvPr id="14" name="Marcador de Posição de Conteúdo 13"/>
          <p:cNvSpPr>
            <a:spLocks noGrp="1"/>
          </p:cNvSpPr>
          <p:nvPr>
            <p:ph sz="quarter" idx="4"/>
          </p:nvPr>
        </p:nvSpPr>
        <p:spPr>
          <a:xfrm>
            <a:off x="4645025" y="1340768"/>
            <a:ext cx="4041775" cy="5184576"/>
          </a:xfrm>
        </p:spPr>
        <p:txBody>
          <a:bodyPr>
            <a:normAutofit fontScale="92500"/>
          </a:bodyPr>
          <a:lstStyle/>
          <a:p>
            <a:pPr>
              <a:defRPr/>
            </a:pPr>
            <a:r>
              <a:rPr lang="pt-PT" dirty="0"/>
              <a:t>Tinha muitos poderes e </a:t>
            </a:r>
            <a:r>
              <a:rPr lang="pt-PT" dirty="0" smtClean="0"/>
              <a:t>privilégios:</a:t>
            </a:r>
          </a:p>
          <a:p>
            <a:pPr marL="0" indent="0">
              <a:buNone/>
              <a:defRPr/>
            </a:pPr>
            <a:endParaRPr lang="pt-PT" dirty="0"/>
          </a:p>
          <a:p>
            <a:pPr lvl="1">
              <a:defRPr/>
            </a:pPr>
            <a:r>
              <a:rPr lang="pt-PT" dirty="0" smtClean="0"/>
              <a:t>Prestava </a:t>
            </a:r>
            <a:r>
              <a:rPr lang="pt-PT" dirty="0"/>
              <a:t>assistência </a:t>
            </a:r>
            <a:r>
              <a:rPr lang="pt-PT" dirty="0">
                <a:solidFill>
                  <a:srgbClr val="FF0000"/>
                </a:solidFill>
              </a:rPr>
              <a:t>religiosa</a:t>
            </a:r>
            <a:r>
              <a:rPr lang="pt-PT" dirty="0"/>
              <a:t> às populações. </a:t>
            </a:r>
            <a:endParaRPr lang="pt-PT" dirty="0" smtClean="0"/>
          </a:p>
          <a:p>
            <a:pPr lvl="1">
              <a:defRPr/>
            </a:pPr>
            <a:r>
              <a:rPr lang="pt-PT" dirty="0" smtClean="0"/>
              <a:t>Dedicava-se </a:t>
            </a:r>
            <a:r>
              <a:rPr lang="pt-PT" dirty="0"/>
              <a:t>ao ensino, à cópia e feitura de livros, à assistência a doentes e peregrinos.</a:t>
            </a:r>
          </a:p>
          <a:p>
            <a:pPr lvl="1">
              <a:defRPr/>
            </a:pPr>
            <a:r>
              <a:rPr lang="pt-PT" dirty="0" smtClean="0"/>
              <a:t>Às vezes, </a:t>
            </a:r>
            <a:r>
              <a:rPr lang="pt-PT" dirty="0"/>
              <a:t>dedicavam-se também ao trabalho agrícola nas terras do mosteiro.</a:t>
            </a:r>
          </a:p>
          <a:p>
            <a:pPr lvl="1">
              <a:defRPr/>
            </a:pPr>
            <a:r>
              <a:rPr lang="pt-PT" dirty="0"/>
              <a:t>Algumas Ordens eram militares, tendo combatido contra os </a:t>
            </a:r>
            <a:r>
              <a:rPr lang="pt-PT" dirty="0" smtClean="0"/>
              <a:t>Mouros.</a:t>
            </a:r>
            <a:r>
              <a:rPr lang="pt-PT" dirty="0"/>
              <a:t/>
            </a:r>
            <a:br>
              <a:rPr lang="pt-PT" dirty="0"/>
            </a:br>
            <a:endParaRPr lang="pt-PT" dirty="0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2B3F32-262B-4836-B37D-EC08ACEB6651}" type="datetime1">
              <a:rPr lang="pt-PT" smtClean="0"/>
              <a:pPr/>
              <a:t>02-07-2012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PT" smtClean="0"/>
              <a:t>Portugal no século XIII, H.G.P.-5º Ano</a:t>
            </a:r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6F81A6-2B8C-4F05-82F1-F1572627B2B4}" type="slidenum">
              <a:rPr lang="pt-PT" smtClean="0"/>
              <a:pPr/>
              <a:t>10</a:t>
            </a:fld>
            <a:endParaRPr lang="pt-PT"/>
          </a:p>
        </p:txBody>
      </p:sp>
      <p:pic>
        <p:nvPicPr>
          <p:cNvPr id="15" name="BLOGGER_PHOTO_ID_5337478615681460866" descr="7_mosteiro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95536" y="2146936"/>
            <a:ext cx="3943497" cy="3456384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ângulo 6"/>
          <p:cNvSpPr/>
          <p:nvPr/>
        </p:nvSpPr>
        <p:spPr>
          <a:xfrm>
            <a:off x="1145530" y="5661248"/>
            <a:ext cx="1847943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pt-PT" sz="2800" b="1" cap="none" spc="50" dirty="0" smtClean="0">
                <a:ln w="11430"/>
                <a:solidFill>
                  <a:sysClr val="windowText" lastClr="0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MOSTEIRO</a:t>
            </a:r>
            <a:endParaRPr lang="pt-PT" sz="2800" b="1" cap="none" spc="50" dirty="0">
              <a:ln w="11430"/>
              <a:solidFill>
                <a:sysClr val="windowText" lastClr="0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6430521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ângulo arredondado 14"/>
          <p:cNvSpPr/>
          <p:nvPr/>
        </p:nvSpPr>
        <p:spPr>
          <a:xfrm>
            <a:off x="3491880" y="2420888"/>
            <a:ext cx="2016224" cy="882099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pt-PT" sz="4900" u="sng" dirty="0" smtClean="0"/>
              <a:t/>
            </a:r>
            <a:br>
              <a:rPr lang="pt-PT" sz="4900" u="sng" dirty="0" smtClean="0"/>
            </a:br>
            <a:r>
              <a:rPr lang="pt-PT" sz="4900" u="sng" dirty="0" smtClean="0"/>
              <a:t>CLERO</a:t>
            </a:r>
            <a:r>
              <a:rPr lang="pt-PT" u="sng" dirty="0" smtClean="0"/>
              <a:t/>
            </a:r>
            <a:br>
              <a:rPr lang="pt-PT" u="sng" dirty="0" smtClean="0"/>
            </a:br>
            <a:endParaRPr lang="pt-PT" dirty="0"/>
          </a:p>
        </p:txBody>
      </p:sp>
      <p:sp>
        <p:nvSpPr>
          <p:cNvPr id="7" name="Marcador de Posição d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CC240A-0191-41C8-98BD-83689023C559}" type="datetime1">
              <a:rPr lang="pt-PT" smtClean="0"/>
              <a:pPr/>
              <a:t>02-07-2012</a:t>
            </a:fld>
            <a:endParaRPr lang="pt-PT"/>
          </a:p>
        </p:txBody>
      </p:sp>
      <p:sp>
        <p:nvSpPr>
          <p:cNvPr id="8" name="Marcador de Posição do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PT" smtClean="0"/>
              <a:t>Portugal no século XIII, H.G.P.-5º Ano</a:t>
            </a:r>
            <a:endParaRPr lang="pt-PT"/>
          </a:p>
        </p:txBody>
      </p:sp>
      <p:sp>
        <p:nvSpPr>
          <p:cNvPr id="9" name="Marcador de Posição do Número do Diapositivo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6F81A6-2B8C-4F05-82F1-F1572627B2B4}" type="slidenum">
              <a:rPr lang="pt-PT" smtClean="0"/>
              <a:pPr/>
              <a:t>11</a:t>
            </a:fld>
            <a:endParaRPr lang="pt-PT"/>
          </a:p>
        </p:txBody>
      </p:sp>
      <p:pic>
        <p:nvPicPr>
          <p:cNvPr id="11" name="Picture 11" descr="Ver imagem em tamanho real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lum brigh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822710"/>
            <a:ext cx="1911556" cy="2348483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BLOGGER_PHOTO_ID_5336138197080446482" descr="images"/>
          <p:cNvPicPr>
            <a:picLocks noChangeAspect="1" noChangeArrowheads="1"/>
          </p:cNvPicPr>
          <p:nvPr/>
        </p:nvPicPr>
        <p:blipFill>
          <a:blip r:embed="rId3" cstate="print">
            <a:lum brigh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192" y="1772816"/>
            <a:ext cx="1931988" cy="2448272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8" descr="Ver imagem em tamanho real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>
            <a:lum contras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7" y="4437112"/>
            <a:ext cx="3312369" cy="1421863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CaixaDeTexto 13"/>
          <p:cNvSpPr txBox="1"/>
          <p:nvPr/>
        </p:nvSpPr>
        <p:spPr>
          <a:xfrm>
            <a:off x="3203848" y="2348880"/>
            <a:ext cx="266429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sz="2800" dirty="0" smtClean="0"/>
              <a:t>As diversas   atividades:</a:t>
            </a:r>
            <a:endParaRPr lang="pt-PT" sz="2800" dirty="0"/>
          </a:p>
        </p:txBody>
      </p:sp>
      <p:sp>
        <p:nvSpPr>
          <p:cNvPr id="3" name="CaixaDeTexto 2"/>
          <p:cNvSpPr txBox="1"/>
          <p:nvPr/>
        </p:nvSpPr>
        <p:spPr>
          <a:xfrm>
            <a:off x="3491880" y="5935642"/>
            <a:ext cx="20162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dirty="0" smtClean="0"/>
              <a:t>Monges Guerreiros</a:t>
            </a:r>
            <a:endParaRPr lang="pt-PT" dirty="0"/>
          </a:p>
        </p:txBody>
      </p:sp>
      <p:sp>
        <p:nvSpPr>
          <p:cNvPr id="4" name="CaixaDeTexto 3"/>
          <p:cNvSpPr txBox="1"/>
          <p:nvPr/>
        </p:nvSpPr>
        <p:spPr>
          <a:xfrm>
            <a:off x="899592" y="4437112"/>
            <a:ext cx="16561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dirty="0" smtClean="0"/>
              <a:t>Monge copista</a:t>
            </a:r>
            <a:endParaRPr lang="pt-PT" dirty="0"/>
          </a:p>
        </p:txBody>
      </p:sp>
      <p:sp>
        <p:nvSpPr>
          <p:cNvPr id="5" name="Rectângulo 4"/>
          <p:cNvSpPr/>
          <p:nvPr/>
        </p:nvSpPr>
        <p:spPr>
          <a:xfrm>
            <a:off x="6588224" y="4430241"/>
            <a:ext cx="156523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PT" dirty="0"/>
              <a:t>Monge copista</a:t>
            </a:r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21779980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ítulo 1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PT" u="sng" dirty="0" smtClean="0"/>
              <a:t>POVO</a:t>
            </a:r>
            <a:endParaRPr lang="pt-PT" dirty="0"/>
          </a:p>
        </p:txBody>
      </p:sp>
      <p:sp>
        <p:nvSpPr>
          <p:cNvPr id="14" name="Marcador de Posição de Conteúdo 13"/>
          <p:cNvSpPr>
            <a:spLocks noGrp="1"/>
          </p:cNvSpPr>
          <p:nvPr>
            <p:ph sz="half" idx="2"/>
          </p:nvPr>
        </p:nvSpPr>
        <p:spPr>
          <a:xfrm>
            <a:off x="4572000" y="1700808"/>
            <a:ext cx="4176464" cy="4248471"/>
          </a:xfrm>
        </p:spPr>
        <p:txBody>
          <a:bodyPr>
            <a:normAutofit fontScale="77500" lnSpcReduction="20000"/>
          </a:bodyPr>
          <a:lstStyle/>
          <a:p>
            <a:pPr>
              <a:defRPr/>
            </a:pPr>
            <a:r>
              <a:rPr lang="pt-PT" dirty="0"/>
              <a:t>A maioria dos camponeses vivia nos </a:t>
            </a:r>
            <a:r>
              <a:rPr lang="pt-PT" dirty="0" smtClean="0"/>
              <a:t>senhorios. </a:t>
            </a:r>
            <a:endParaRPr lang="pt-PT" dirty="0"/>
          </a:p>
          <a:p>
            <a:pPr>
              <a:defRPr/>
            </a:pPr>
            <a:r>
              <a:rPr lang="pt-PT" dirty="0"/>
              <a:t>Ia à guerra.</a:t>
            </a:r>
          </a:p>
          <a:p>
            <a:pPr>
              <a:defRPr/>
            </a:pPr>
            <a:r>
              <a:rPr lang="pt-PT" dirty="0"/>
              <a:t>Ajudava o senhor nas caçadas, na construção e obras do castelo… </a:t>
            </a:r>
          </a:p>
          <a:p>
            <a:pPr>
              <a:defRPr/>
            </a:pPr>
            <a:r>
              <a:rPr lang="pt-PT" dirty="0"/>
              <a:t>Tinham uma </a:t>
            </a:r>
            <a:r>
              <a:rPr lang="pt-PT" dirty="0">
                <a:solidFill>
                  <a:srgbClr val="FF0000"/>
                </a:solidFill>
              </a:rPr>
              <a:t>vida difícil</a:t>
            </a:r>
            <a:r>
              <a:rPr lang="pt-PT" dirty="0"/>
              <a:t>:  </a:t>
            </a:r>
          </a:p>
          <a:p>
            <a:pPr>
              <a:buNone/>
              <a:defRPr/>
            </a:pPr>
            <a:r>
              <a:rPr lang="pt-PT" dirty="0"/>
              <a:t>     Trabalhavam </a:t>
            </a:r>
            <a:r>
              <a:rPr lang="pt-PT" dirty="0"/>
              <a:t>6</a:t>
            </a:r>
            <a:r>
              <a:rPr lang="pt-PT" dirty="0" smtClean="0"/>
              <a:t> </a:t>
            </a:r>
            <a:r>
              <a:rPr lang="pt-PT" dirty="0"/>
              <a:t>dias por semana e de sol a sol.</a:t>
            </a:r>
          </a:p>
          <a:p>
            <a:pPr>
              <a:defRPr/>
            </a:pPr>
            <a:r>
              <a:rPr lang="pt-PT" dirty="0"/>
              <a:t>Tinham de prestar muitos serviços e pagar pesadas rendas e impostos ao nobre a quem o senhorio pertencia</a:t>
            </a:r>
            <a:r>
              <a:rPr lang="pt-PT" sz="2400" dirty="0"/>
              <a:t> </a:t>
            </a:r>
            <a:endParaRPr lang="pt-PT" dirty="0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2B3F32-262B-4836-B37D-EC08ACEB6651}" type="datetime1">
              <a:rPr lang="pt-PT" smtClean="0"/>
              <a:pPr/>
              <a:t>02-07-2012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PT" smtClean="0"/>
              <a:t>Portugal no século XIII, H.G.P.-5º Ano</a:t>
            </a:r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6F81A6-2B8C-4F05-82F1-F1572627B2B4}" type="slidenum">
              <a:rPr lang="pt-PT" smtClean="0"/>
              <a:pPr/>
              <a:t>12</a:t>
            </a:fld>
            <a:endParaRPr lang="pt-PT"/>
          </a:p>
        </p:txBody>
      </p:sp>
      <p:pic>
        <p:nvPicPr>
          <p:cNvPr id="15" name="BLOGGER_PHOTO_ID_5337477883475216514" descr="7_senhorio">
            <a:hlinkClick r:id="rId2"/>
          </p:cNvPr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93614" y="2276872"/>
            <a:ext cx="4050450" cy="324036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20910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PT" u="sng" dirty="0" smtClean="0"/>
              <a:t>POVO</a:t>
            </a:r>
            <a:endParaRPr lang="pt-PT" u="sng" dirty="0"/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78900A-E019-44D6-A3C2-69C0546D7797}" type="datetime1">
              <a:rPr lang="pt-PT" smtClean="0"/>
              <a:pPr/>
              <a:t>02-07-2012</a:t>
            </a:fld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PT" smtClean="0"/>
              <a:t>Portugal no século XIII, H.G.P.-5º Ano</a:t>
            </a:r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6F81A6-2B8C-4F05-82F1-F1572627B2B4}" type="slidenum">
              <a:rPr lang="pt-PT" smtClean="0"/>
              <a:pPr/>
              <a:t>13</a:t>
            </a:fld>
            <a:endParaRPr lang="pt-PT"/>
          </a:p>
        </p:txBody>
      </p:sp>
      <p:pic>
        <p:nvPicPr>
          <p:cNvPr id="9" name="Picture 33" descr="povo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2303549"/>
            <a:ext cx="2572766" cy="311504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5" descr="http://www.iep.uminho.pt/aac/hsi/a2001/2001/sitehistoria/Copia_de_cobrador_de_impostos.g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1" y="2538292"/>
            <a:ext cx="3410041" cy="2474884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BLOGGER_PHOTO_ID_5337479108940736386" descr="7_berry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2" y="2060848"/>
            <a:ext cx="2279650" cy="36004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357851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003232" cy="720080"/>
          </a:xfrm>
        </p:spPr>
        <p:txBody>
          <a:bodyPr>
            <a:noAutofit/>
          </a:bodyPr>
          <a:lstStyle/>
          <a:p>
            <a:r>
              <a:rPr lang="pt-PT" dirty="0"/>
              <a:t>T</a:t>
            </a:r>
            <a:r>
              <a:rPr lang="pt-PT" dirty="0" smtClean="0"/>
              <a:t>arefas agrícolas</a:t>
            </a:r>
            <a:endParaRPr lang="pt-PT" dirty="0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2B3F32-262B-4836-B37D-EC08ACEB6651}" type="datetime1">
              <a:rPr lang="pt-PT" smtClean="0"/>
              <a:pPr/>
              <a:t>02-07-2012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PT" smtClean="0"/>
              <a:t>Portugal no século XIII, H.G.P.-5º Ano</a:t>
            </a:r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6F81A6-2B8C-4F05-82F1-F1572627B2B4}" type="slidenum">
              <a:rPr lang="pt-PT" smtClean="0"/>
              <a:pPr/>
              <a:t>14</a:t>
            </a:fld>
            <a:endParaRPr lang="pt-PT"/>
          </a:p>
        </p:txBody>
      </p:sp>
      <p:pic>
        <p:nvPicPr>
          <p:cNvPr id="7" name="Picture 6" descr="saisons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lum bright="10000" contras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180838" y="908720"/>
            <a:ext cx="6703530" cy="5463866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600492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Competências do REI</a:t>
            </a:r>
            <a:endParaRPr lang="pt-PT" dirty="0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pt-PT" dirty="0" smtClean="0"/>
              <a:t> decidir </a:t>
            </a:r>
            <a:r>
              <a:rPr lang="pt-PT" dirty="0"/>
              <a:t>a paz e a </a:t>
            </a:r>
            <a:r>
              <a:rPr lang="pt-PT" dirty="0" smtClean="0"/>
              <a:t>guerra;</a:t>
            </a:r>
            <a:endParaRPr lang="pt-PT" dirty="0"/>
          </a:p>
          <a:p>
            <a:pPr>
              <a:defRPr/>
            </a:pPr>
            <a:r>
              <a:rPr lang="pt-PT" dirty="0" smtClean="0"/>
              <a:t> fazer </a:t>
            </a:r>
            <a:r>
              <a:rPr lang="pt-PT" dirty="0"/>
              <a:t>leis </a:t>
            </a:r>
            <a:r>
              <a:rPr lang="pt-PT" dirty="0" smtClean="0"/>
              <a:t>gerais;</a:t>
            </a:r>
          </a:p>
          <a:p>
            <a:pPr>
              <a:defRPr/>
            </a:pPr>
            <a:r>
              <a:rPr lang="pt-PT" dirty="0" smtClean="0"/>
              <a:t> </a:t>
            </a:r>
            <a:r>
              <a:rPr lang="pt-PT" dirty="0"/>
              <a:t>aplicar justiça </a:t>
            </a:r>
            <a:r>
              <a:rPr lang="pt-PT" dirty="0" smtClean="0"/>
              <a:t>suprema;</a:t>
            </a:r>
          </a:p>
          <a:p>
            <a:pPr>
              <a:defRPr/>
            </a:pPr>
            <a:r>
              <a:rPr lang="pt-PT" dirty="0" smtClean="0"/>
              <a:t> cunhar moeda.  </a:t>
            </a:r>
            <a:endParaRPr lang="pt-PT" dirty="0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2B3F32-262B-4836-B37D-EC08ACEB6651}" type="datetime1">
              <a:rPr lang="pt-PT" smtClean="0"/>
              <a:pPr/>
              <a:t>02-07-2012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PT" smtClean="0"/>
              <a:t>Portugal no século XIII, H.G.P.-5º Ano</a:t>
            </a:r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6F81A6-2B8C-4F05-82F1-F1572627B2B4}" type="slidenum">
              <a:rPr lang="pt-PT" smtClean="0"/>
              <a:pPr/>
              <a:t>15</a:t>
            </a:fld>
            <a:endParaRPr lang="pt-PT"/>
          </a:p>
        </p:txBody>
      </p:sp>
      <p:pic>
        <p:nvPicPr>
          <p:cNvPr id="7" name="il_fi" descr="http://1.bp.blogspot.com/-IkrXmQqZJ9g/TbhlMcMpt1I/AAAAAAAAAGk/otMRLBtFamM/s320/1212784452YBiHBD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3356992"/>
            <a:ext cx="2857500" cy="2286000"/>
          </a:xfrm>
          <a:prstGeom prst="ellipse">
            <a:avLst/>
          </a:prstGeom>
          <a:ln w="63500" cap="rnd">
            <a:noFill/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  <p:extLst>
      <p:ext uri="{BB962C8B-B14F-4D97-AF65-F5344CB8AC3E}">
        <p14:creationId xmlns:p14="http://schemas.microsoft.com/office/powerpoint/2010/main" val="28816516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u="sng" dirty="0" smtClean="0"/>
              <a:t>A CORTE</a:t>
            </a:r>
            <a:endParaRPr lang="pt-PT" dirty="0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2B3F32-262B-4836-B37D-EC08ACEB6651}" type="datetime1">
              <a:rPr lang="pt-PT" smtClean="0"/>
              <a:pPr/>
              <a:t>02-07-2012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PT" smtClean="0"/>
              <a:t>Portugal no século XIII, H.G.P.-5º Ano</a:t>
            </a:r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6F81A6-2B8C-4F05-82F1-F1572627B2B4}" type="slidenum">
              <a:rPr lang="pt-PT" smtClean="0"/>
              <a:pPr/>
              <a:t>16</a:t>
            </a:fld>
            <a:endParaRPr lang="pt-PT"/>
          </a:p>
        </p:txBody>
      </p:sp>
      <p:pic>
        <p:nvPicPr>
          <p:cNvPr id="7" name="Marcador de Posição de Conteúdo 6" descr="reiluis6_70.jpg"/>
          <p:cNvPicPr>
            <a:picLocks noGrp="1" noChangeAspect="1"/>
          </p:cNvPicPr>
          <p:nvPr>
            <p:ph idx="1"/>
          </p:nvPr>
        </p:nvPicPr>
        <p:blipFill>
          <a:blip r:embed="rId2" cstate="print">
            <a:lum bright="10000" contrast="20000"/>
          </a:blip>
          <a:stretch>
            <a:fillRect/>
          </a:stretch>
        </p:blipFill>
        <p:spPr>
          <a:xfrm>
            <a:off x="1506949" y="1600200"/>
            <a:ext cx="6130102" cy="4525963"/>
          </a:xfrm>
          <a:prstGeom prst="rect">
            <a:avLst/>
          </a:prstGeom>
          <a:ln w="76200"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u="sng" dirty="0" smtClean="0"/>
              <a:t>A CORTE</a:t>
            </a:r>
            <a:endParaRPr lang="pt-PT" dirty="0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179512" y="1268760"/>
            <a:ext cx="8784976" cy="5040560"/>
          </a:xfrm>
        </p:spPr>
        <p:txBody>
          <a:bodyPr>
            <a:noAutofit/>
          </a:bodyPr>
          <a:lstStyle/>
          <a:p>
            <a:pPr algn="just">
              <a:buNone/>
              <a:defRPr/>
            </a:pPr>
            <a:r>
              <a:rPr lang="pt-PT" dirty="0" smtClean="0"/>
              <a:t>Composta </a:t>
            </a:r>
            <a:r>
              <a:rPr lang="pt-PT" dirty="0"/>
              <a:t>pelo </a:t>
            </a:r>
            <a:endParaRPr lang="pt-PT" dirty="0" smtClean="0"/>
          </a:p>
          <a:p>
            <a:pPr algn="just">
              <a:buFont typeface="Wingdings" pitchFamily="2" charset="2"/>
              <a:buChar char="Ø"/>
              <a:defRPr/>
            </a:pPr>
            <a:r>
              <a:rPr lang="pt-PT" sz="2000" dirty="0" smtClean="0"/>
              <a:t>Rei</a:t>
            </a:r>
            <a:r>
              <a:rPr lang="pt-PT" sz="2000" dirty="0"/>
              <a:t>, </a:t>
            </a:r>
            <a:endParaRPr lang="pt-PT" sz="2000" dirty="0" smtClean="0"/>
          </a:p>
          <a:p>
            <a:pPr lvl="1" algn="just">
              <a:buFont typeface="Wingdings" pitchFamily="2" charset="2"/>
              <a:buChar char="Ø"/>
              <a:defRPr/>
            </a:pPr>
            <a:r>
              <a:rPr lang="pt-PT" sz="2400" dirty="0" smtClean="0"/>
              <a:t>pela </a:t>
            </a:r>
            <a:r>
              <a:rPr lang="pt-PT" sz="2400" dirty="0"/>
              <a:t>família real, </a:t>
            </a:r>
            <a:endParaRPr lang="pt-PT" sz="2400" dirty="0" smtClean="0"/>
          </a:p>
          <a:p>
            <a:pPr lvl="1" algn="just">
              <a:buFont typeface="Wingdings" pitchFamily="2" charset="2"/>
              <a:buChar char="Ø"/>
              <a:defRPr/>
            </a:pPr>
            <a:r>
              <a:rPr lang="pt-PT" sz="2400" dirty="0" smtClean="0"/>
              <a:t>nobres</a:t>
            </a:r>
            <a:r>
              <a:rPr lang="pt-PT" sz="2400" dirty="0"/>
              <a:t>, </a:t>
            </a:r>
            <a:endParaRPr lang="pt-PT" sz="2400" dirty="0" smtClean="0"/>
          </a:p>
          <a:p>
            <a:pPr lvl="1" algn="just">
              <a:buFont typeface="Wingdings" pitchFamily="2" charset="2"/>
              <a:buChar char="Ø"/>
              <a:defRPr/>
            </a:pPr>
            <a:r>
              <a:rPr lang="pt-PT" sz="2400" dirty="0" smtClean="0"/>
              <a:t>elementos </a:t>
            </a:r>
            <a:r>
              <a:rPr lang="pt-PT" sz="2400" dirty="0"/>
              <a:t>do clero, </a:t>
            </a:r>
            <a:endParaRPr lang="pt-PT" sz="2400" dirty="0" smtClean="0"/>
          </a:p>
          <a:p>
            <a:pPr lvl="1" algn="just">
              <a:buFont typeface="Wingdings" pitchFamily="2" charset="2"/>
              <a:buChar char="Ø"/>
              <a:defRPr/>
            </a:pPr>
            <a:r>
              <a:rPr lang="pt-PT" sz="2400" dirty="0" smtClean="0"/>
              <a:t>acompanhantes</a:t>
            </a:r>
            <a:r>
              <a:rPr lang="pt-PT" sz="2400" dirty="0"/>
              <a:t>, </a:t>
            </a:r>
            <a:endParaRPr lang="pt-PT" sz="2400" dirty="0" smtClean="0"/>
          </a:p>
          <a:p>
            <a:pPr lvl="1" algn="just">
              <a:buFont typeface="Wingdings" pitchFamily="2" charset="2"/>
              <a:buChar char="Ø"/>
              <a:defRPr/>
            </a:pPr>
            <a:r>
              <a:rPr lang="pt-PT" sz="2400" dirty="0" smtClean="0"/>
              <a:t>criados</a:t>
            </a:r>
            <a:r>
              <a:rPr lang="pt-PT" sz="2400" dirty="0"/>
              <a:t>, </a:t>
            </a:r>
            <a:r>
              <a:rPr lang="pt-PT" sz="2400" dirty="0" smtClean="0"/>
              <a:t>…</a:t>
            </a:r>
          </a:p>
          <a:p>
            <a:pPr algn="just">
              <a:defRPr/>
            </a:pPr>
            <a:r>
              <a:rPr lang="pt-PT" sz="2800" dirty="0" smtClean="0"/>
              <a:t>Deslocava-se </a:t>
            </a:r>
            <a:r>
              <a:rPr lang="pt-PT" sz="2800" dirty="0"/>
              <a:t>por cidades e </a:t>
            </a:r>
            <a:r>
              <a:rPr lang="pt-PT" sz="2800" dirty="0" smtClean="0"/>
              <a:t>vilas, onde </a:t>
            </a:r>
            <a:r>
              <a:rPr lang="pt-PT" sz="2800" dirty="0"/>
              <a:t>o Rei ouvia as queixas dos moradores e resolvia conflitos.</a:t>
            </a:r>
          </a:p>
          <a:p>
            <a:pPr algn="just">
              <a:defRPr/>
            </a:pPr>
            <a:r>
              <a:rPr lang="pt-PT" sz="2800" dirty="0" smtClean="0"/>
              <a:t>Ficava </a:t>
            </a:r>
            <a:r>
              <a:rPr lang="pt-PT" sz="2800" dirty="0"/>
              <a:t>num castelo pertencente ao Rei</a:t>
            </a:r>
            <a:r>
              <a:rPr lang="pt-PT" sz="2800" dirty="0" smtClean="0"/>
              <a:t>.</a:t>
            </a:r>
            <a:endParaRPr lang="pt-PT" sz="2800" dirty="0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2B3F32-262B-4836-B37D-EC08ACEB6651}" type="datetime1">
              <a:rPr lang="pt-PT" smtClean="0"/>
              <a:pPr/>
              <a:t>02-07-2012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PT" smtClean="0"/>
              <a:t>Portugal no século XIII, H.G.P.-5º Ano</a:t>
            </a:r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6F81A6-2B8C-4F05-82F1-F1572627B2B4}" type="slidenum">
              <a:rPr lang="pt-PT" smtClean="0"/>
              <a:pPr/>
              <a:t>17</a:t>
            </a:fld>
            <a:endParaRPr lang="pt-PT"/>
          </a:p>
        </p:txBody>
      </p:sp>
      <p:pic>
        <p:nvPicPr>
          <p:cNvPr id="7" name="Imagem 6" descr="z2 d joao v cort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643577" y="1447478"/>
            <a:ext cx="3870753" cy="2898726"/>
          </a:xfrm>
          <a:prstGeom prst="rect">
            <a:avLst/>
          </a:prstGeom>
          <a:ln w="3810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7026731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ítulo 6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pt-PT" u="sng" dirty="0" smtClean="0"/>
              <a:t/>
            </a:r>
            <a:br>
              <a:rPr lang="pt-PT" u="sng" dirty="0" smtClean="0"/>
            </a:br>
            <a:r>
              <a:rPr lang="pt-PT" u="sng" dirty="0" smtClean="0"/>
              <a:t>CORTE</a:t>
            </a:r>
            <a:br>
              <a:rPr lang="pt-PT" u="sng" dirty="0" smtClean="0"/>
            </a:br>
            <a:endParaRPr lang="pt-PT" dirty="0"/>
          </a:p>
        </p:txBody>
      </p:sp>
      <p:sp>
        <p:nvSpPr>
          <p:cNvPr id="8" name="Marcador de Posição de Conteúdo 7"/>
          <p:cNvSpPr>
            <a:spLocks noGrp="1"/>
          </p:cNvSpPr>
          <p:nvPr>
            <p:ph sz="half" idx="1"/>
          </p:nvPr>
        </p:nvSpPr>
        <p:spPr>
          <a:xfrm>
            <a:off x="457200" y="1412776"/>
            <a:ext cx="4474840" cy="4968552"/>
          </a:xfrm>
        </p:spPr>
        <p:txBody>
          <a:bodyPr>
            <a:normAutofit lnSpcReduction="10000"/>
          </a:bodyPr>
          <a:lstStyle/>
          <a:p>
            <a:pPr algn="just">
              <a:defRPr/>
            </a:pPr>
            <a:r>
              <a:rPr lang="pt-PT" dirty="0"/>
              <a:t>O Rei convocava </a:t>
            </a:r>
          </a:p>
          <a:p>
            <a:pPr algn="just">
              <a:buNone/>
              <a:defRPr/>
            </a:pPr>
            <a:r>
              <a:rPr lang="pt-PT" dirty="0"/>
              <a:t>as  </a:t>
            </a:r>
            <a:r>
              <a:rPr lang="pt-PT" u="sng" dirty="0"/>
              <a:t>Cortes</a:t>
            </a:r>
            <a:r>
              <a:rPr lang="pt-PT" dirty="0"/>
              <a:t> para </a:t>
            </a:r>
          </a:p>
          <a:p>
            <a:pPr algn="just">
              <a:buNone/>
              <a:defRPr/>
            </a:pPr>
            <a:r>
              <a:rPr lang="pt-PT" dirty="0"/>
              <a:t>resolver questões </a:t>
            </a:r>
          </a:p>
          <a:p>
            <a:pPr algn="just">
              <a:buNone/>
              <a:defRPr/>
            </a:pPr>
            <a:r>
              <a:rPr lang="pt-PT" dirty="0"/>
              <a:t>importantes do Reino</a:t>
            </a:r>
            <a:r>
              <a:rPr lang="pt-PT" dirty="0" smtClean="0"/>
              <a:t>.</a:t>
            </a:r>
          </a:p>
          <a:p>
            <a:pPr algn="just">
              <a:buNone/>
              <a:defRPr/>
            </a:pPr>
            <a:endParaRPr lang="pt-PT" dirty="0"/>
          </a:p>
          <a:p>
            <a:pPr algn="just">
              <a:defRPr/>
            </a:pPr>
            <a:r>
              <a:rPr lang="pt-PT" dirty="0" smtClean="0"/>
              <a:t>Representantes da </a:t>
            </a:r>
          </a:p>
          <a:p>
            <a:pPr algn="just">
              <a:buNone/>
              <a:defRPr/>
            </a:pPr>
            <a:r>
              <a:rPr lang="pt-PT" dirty="0" smtClean="0"/>
              <a:t>Nobreza e do Clero</a:t>
            </a:r>
          </a:p>
          <a:p>
            <a:pPr algn="just">
              <a:buNone/>
              <a:defRPr/>
            </a:pPr>
            <a:r>
              <a:rPr lang="pt-PT" dirty="0" smtClean="0"/>
              <a:t>aconselhavam o </a:t>
            </a:r>
          </a:p>
          <a:p>
            <a:pPr algn="just">
              <a:buNone/>
              <a:defRPr/>
            </a:pPr>
            <a:r>
              <a:rPr lang="pt-PT" dirty="0" smtClean="0"/>
              <a:t>Rei a tomar decisões </a:t>
            </a:r>
          </a:p>
          <a:p>
            <a:pPr algn="just">
              <a:buNone/>
              <a:defRPr/>
            </a:pPr>
            <a:r>
              <a:rPr lang="pt-PT" dirty="0"/>
              <a:t>i</a:t>
            </a:r>
            <a:r>
              <a:rPr lang="pt-PT" dirty="0" smtClean="0"/>
              <a:t>mportantes</a:t>
            </a:r>
            <a:r>
              <a:rPr lang="pt-PT" dirty="0" smtClean="0"/>
              <a:t>.</a:t>
            </a:r>
            <a:endParaRPr lang="pt-PT" dirty="0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2B3F32-262B-4836-B37D-EC08ACEB6651}" type="datetime1">
              <a:rPr lang="pt-PT" smtClean="0"/>
              <a:pPr/>
              <a:t>02-07-2012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PT" smtClean="0"/>
              <a:t>Portugal no século XIII, H.G.P.-5º Ano</a:t>
            </a:r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6F81A6-2B8C-4F05-82F1-F1572627B2B4}" type="slidenum">
              <a:rPr lang="pt-PT" smtClean="0"/>
              <a:pPr/>
              <a:t>18</a:t>
            </a:fld>
            <a:endParaRPr lang="pt-PT"/>
          </a:p>
        </p:txBody>
      </p:sp>
      <p:pic>
        <p:nvPicPr>
          <p:cNvPr id="10" name="main_image" descr="triptleiria23dr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1556792"/>
            <a:ext cx="3142645" cy="4608511"/>
          </a:xfrm>
          <a:prstGeom prst="rect">
            <a:avLst/>
          </a:prstGeom>
          <a:noFill/>
          <a:ln w="2857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886289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pt-PT" u="sng" dirty="0" smtClean="0"/>
              <a:t/>
            </a:r>
            <a:br>
              <a:rPr lang="pt-PT" u="sng" dirty="0" smtClean="0"/>
            </a:br>
            <a:r>
              <a:rPr lang="pt-PT" u="sng" dirty="0" smtClean="0">
                <a:solidFill>
                  <a:schemeClr val="tx1"/>
                </a:solidFill>
              </a:rPr>
              <a:t>VESTUÁRIO</a:t>
            </a:r>
            <a:r>
              <a:rPr lang="pt-PT" u="sng" dirty="0" smtClean="0"/>
              <a:t> </a:t>
            </a:r>
            <a:r>
              <a:rPr lang="pt-PT" u="sng" dirty="0" smtClean="0"/>
              <a:t>da </a:t>
            </a:r>
            <a:r>
              <a:rPr lang="pt-PT" u="sng" dirty="0" smtClean="0"/>
              <a:t>Corte</a:t>
            </a:r>
            <a:r>
              <a:rPr lang="pt-PT" u="sng" dirty="0" smtClean="0"/>
              <a:t/>
            </a:r>
            <a:br>
              <a:rPr lang="pt-PT" u="sng" dirty="0" smtClean="0"/>
            </a:br>
            <a:endParaRPr lang="pt-PT" dirty="0"/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78900A-E019-44D6-A3C2-69C0546D7797}" type="datetime1">
              <a:rPr lang="pt-PT" smtClean="0"/>
              <a:pPr/>
              <a:t>02-07-2012</a:t>
            </a:fld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PT" smtClean="0"/>
              <a:t>Portugal no século XIII, H.G.P.-5º Ano</a:t>
            </a:r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6F81A6-2B8C-4F05-82F1-F1572627B2B4}" type="slidenum">
              <a:rPr lang="pt-PT" smtClean="0"/>
              <a:pPr/>
              <a:t>19</a:t>
            </a:fld>
            <a:endParaRPr lang="pt-PT"/>
          </a:p>
        </p:txBody>
      </p:sp>
      <p:pic>
        <p:nvPicPr>
          <p:cNvPr id="9" name="Picture 6" descr="[mulher_xiv.jpg]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1756909"/>
            <a:ext cx="2562696" cy="435532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BLOGGER_PHOTO_ID_5321290539186225762" descr="vestuario+da+idade+m%C3%A9dia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9" y="4158339"/>
            <a:ext cx="5688632" cy="19558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BLOGGER_PHOTO_ID_5337267005255845554" descr="nobreza5"/>
          <p:cNvPicPr>
            <a:picLocks noChangeAspect="1" noChangeArrowheads="1"/>
          </p:cNvPicPr>
          <p:nvPr/>
        </p:nvPicPr>
        <p:blipFill>
          <a:blip r:embed="rId4" cstate="print">
            <a:lum contras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9" y="1772816"/>
            <a:ext cx="5672226" cy="2266899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470636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PT" sz="3600" dirty="0" smtClean="0"/>
              <a:t>Reino de Portugal Século XIII</a:t>
            </a:r>
            <a:endParaRPr lang="pt-PT" sz="3600" dirty="0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pt-PT" dirty="0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30DD83-48E4-4F83-96D8-865D00DC4B5B}" type="datetime1">
              <a:rPr lang="pt-PT" smtClean="0"/>
              <a:pPr/>
              <a:t>02-07-2012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PT" smtClean="0"/>
              <a:t>Portugal no século XIII, H.G.P.-5º Ano</a:t>
            </a:r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6F81A6-2B8C-4F05-82F1-F1572627B2B4}" type="slidenum">
              <a:rPr lang="pt-PT" smtClean="0"/>
              <a:pPr/>
              <a:t>2</a:t>
            </a:fld>
            <a:endParaRPr lang="pt-PT"/>
          </a:p>
        </p:txBody>
      </p:sp>
      <p:pic>
        <p:nvPicPr>
          <p:cNvPr id="7" name="Picture 8" descr="PirmidedosgrupossociaissecXII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8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1890142"/>
            <a:ext cx="5664326" cy="424847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964871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pt-PT" sz="4900" u="sng" dirty="0" smtClean="0"/>
              <a:t/>
            </a:r>
            <a:br>
              <a:rPr lang="pt-PT" sz="4900" u="sng" dirty="0" smtClean="0"/>
            </a:br>
            <a:r>
              <a:rPr lang="pt-PT" u="sng" dirty="0" smtClean="0">
                <a:solidFill>
                  <a:schemeClr val="tx1"/>
                </a:solidFill>
              </a:rPr>
              <a:t>Divertimentos</a:t>
            </a:r>
            <a:r>
              <a:rPr lang="pt-PT" sz="4900" u="sng" dirty="0" smtClean="0"/>
              <a:t> na Corte</a:t>
            </a:r>
            <a:r>
              <a:rPr lang="pt-PT" u="sng" dirty="0" smtClean="0"/>
              <a:t/>
            </a:r>
            <a:br>
              <a:rPr lang="pt-PT" u="sng" dirty="0" smtClean="0"/>
            </a:br>
            <a:endParaRPr lang="pt-PT" dirty="0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pt-PT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Jogos, música e danças (jograis), ouvir poemas (trovadores), malabarismos e acrobacias (bobos). </a:t>
            </a:r>
          </a:p>
          <a:p>
            <a:endParaRPr lang="pt-PT" dirty="0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2B3F32-262B-4836-B37D-EC08ACEB6651}" type="datetime1">
              <a:rPr lang="pt-PT" smtClean="0"/>
              <a:pPr/>
              <a:t>02-07-2012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PT" smtClean="0"/>
              <a:t>Portugal no século XIII, H.G.P.-5º Ano</a:t>
            </a:r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6F81A6-2B8C-4F05-82F1-F1572627B2B4}" type="slidenum">
              <a:rPr lang="pt-PT" smtClean="0"/>
              <a:pPr/>
              <a:t>20</a:t>
            </a:fld>
            <a:endParaRPr lang="pt-PT"/>
          </a:p>
        </p:txBody>
      </p:sp>
      <p:pic>
        <p:nvPicPr>
          <p:cNvPr id="7" name="Picture 9" descr="xadrez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3480171"/>
            <a:ext cx="2808288" cy="2468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17" descr="Ver imagem em tamanho real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0854" y="3711945"/>
            <a:ext cx="2592387" cy="2005013"/>
          </a:xfrm>
          <a:prstGeom prst="rect">
            <a:avLst/>
          </a:prstGeom>
          <a:noFill/>
          <a:ln w="3810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19" descr="[bobo.jpg]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208" y="2754229"/>
            <a:ext cx="2063833" cy="3240360"/>
          </a:xfrm>
          <a:prstGeom prst="rect">
            <a:avLst/>
          </a:prstGeom>
          <a:solidFill>
            <a:srgbClr val="000000"/>
          </a:solidFill>
          <a:ln w="28575">
            <a:solidFill>
              <a:srgbClr val="000000"/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7680056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ítulo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Bibliografia</a:t>
            </a:r>
            <a:endParaRPr lang="pt-PT" dirty="0"/>
          </a:p>
        </p:txBody>
      </p:sp>
      <p:sp>
        <p:nvSpPr>
          <p:cNvPr id="11" name="Marcador de Posição de Conteúdo 10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pt-PT" dirty="0" smtClean="0"/>
          </a:p>
          <a:p>
            <a:endParaRPr lang="pt-PT" dirty="0"/>
          </a:p>
          <a:p>
            <a:endParaRPr lang="pt-PT" dirty="0" smtClean="0"/>
          </a:p>
          <a:p>
            <a:r>
              <a:rPr lang="pt-PT" sz="3600" dirty="0" smtClean="0"/>
              <a:t>Google </a:t>
            </a:r>
            <a:r>
              <a:rPr lang="pt-PT" sz="3600" dirty="0" smtClean="0"/>
              <a:t>imagens </a:t>
            </a:r>
          </a:p>
          <a:p>
            <a:r>
              <a:rPr lang="pt-PT" sz="3600" dirty="0" smtClean="0"/>
              <a:t>Manual </a:t>
            </a:r>
            <a:r>
              <a:rPr lang="pt-PT" sz="3600" dirty="0" smtClean="0"/>
              <a:t>de </a:t>
            </a:r>
            <a:r>
              <a:rPr lang="pt-PT" sz="3600" dirty="0" smtClean="0"/>
              <a:t>H.G.P. </a:t>
            </a:r>
            <a:r>
              <a:rPr lang="pt-PT" sz="3600" dirty="0" smtClean="0"/>
              <a:t>do </a:t>
            </a:r>
            <a:r>
              <a:rPr lang="pt-PT" sz="3600" dirty="0" smtClean="0"/>
              <a:t>5º </a:t>
            </a:r>
            <a:r>
              <a:rPr lang="pt-PT" sz="3600" dirty="0" smtClean="0"/>
              <a:t>ano.</a:t>
            </a:r>
            <a:endParaRPr lang="pt-PT" sz="3600" dirty="0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2B3F32-262B-4836-B37D-EC08ACEB6651}" type="datetime1">
              <a:rPr lang="pt-PT" smtClean="0"/>
              <a:pPr/>
              <a:t>02-07-2012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PT" smtClean="0"/>
              <a:t>Portugal no século XIII, H.G.P.-5º Ano</a:t>
            </a:r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6F81A6-2B8C-4F05-82F1-F1572627B2B4}" type="slidenum">
              <a:rPr lang="pt-PT" smtClean="0"/>
              <a:pPr/>
              <a:t>21</a:t>
            </a:fld>
            <a:endParaRPr lang="pt-PT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781128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pt-PT" dirty="0" smtClean="0"/>
          </a:p>
          <a:p>
            <a:pPr marL="0" indent="0">
              <a:buNone/>
            </a:pPr>
            <a:r>
              <a:rPr lang="pt-PT" dirty="0" smtClean="0"/>
              <a:t> O Rei   </a:t>
            </a:r>
            <a:r>
              <a:rPr lang="pt-PT" dirty="0" smtClean="0"/>
              <a:t>   </a:t>
            </a:r>
            <a:r>
              <a:rPr lang="pt-PT" dirty="0" smtClean="0"/>
              <a:t>Senhores      </a:t>
            </a:r>
            <a:r>
              <a:rPr lang="pt-PT" dirty="0" smtClean="0"/>
              <a:t>  </a:t>
            </a:r>
            <a:r>
              <a:rPr lang="pt-PT" dirty="0" smtClean="0"/>
              <a:t>Monges        </a:t>
            </a:r>
            <a:r>
              <a:rPr lang="pt-PT" dirty="0" smtClean="0"/>
              <a:t>     Homens</a:t>
            </a:r>
            <a:endParaRPr lang="pt-PT" dirty="0" smtClean="0"/>
          </a:p>
          <a:p>
            <a:pPr marL="0" indent="0">
              <a:buNone/>
            </a:pPr>
            <a:r>
              <a:rPr lang="pt-PT" dirty="0" smtClean="0"/>
              <a:t>             </a:t>
            </a:r>
            <a:r>
              <a:rPr lang="pt-PT" dirty="0" smtClean="0"/>
              <a:t>    </a:t>
            </a:r>
            <a:r>
              <a:rPr lang="pt-PT" dirty="0" smtClean="0"/>
              <a:t>Nobres       </a:t>
            </a:r>
            <a:r>
              <a:rPr lang="pt-PT" dirty="0" smtClean="0"/>
              <a:t> </a:t>
            </a:r>
            <a:r>
              <a:rPr lang="pt-PT" dirty="0" smtClean="0"/>
              <a:t>Guerreiros     </a:t>
            </a:r>
            <a:r>
              <a:rPr lang="pt-PT" dirty="0" smtClean="0"/>
              <a:t>     do </a:t>
            </a:r>
            <a:r>
              <a:rPr lang="pt-PT" dirty="0" smtClean="0"/>
              <a:t>Povo</a:t>
            </a:r>
          </a:p>
          <a:p>
            <a:pPr marL="0" indent="0">
              <a:buNone/>
            </a:pPr>
            <a:endParaRPr lang="pt-PT" dirty="0"/>
          </a:p>
          <a:p>
            <a:pPr marL="0" indent="0">
              <a:buNone/>
            </a:pPr>
            <a:endParaRPr lang="pt-PT" dirty="0" smtClean="0"/>
          </a:p>
          <a:p>
            <a:pPr marL="0" indent="0">
              <a:buNone/>
            </a:pPr>
            <a:endParaRPr lang="pt-PT" dirty="0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1B7C63-F747-4D0A-80D5-08E4684A5593}" type="datetime1">
              <a:rPr lang="pt-PT" smtClean="0"/>
              <a:pPr/>
              <a:t>02-07-2012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PT" smtClean="0"/>
              <a:t>Portugal no século XIII, H.G.P.-5º Ano</a:t>
            </a:r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6F81A6-2B8C-4F05-82F1-F1572627B2B4}" type="slidenum">
              <a:rPr lang="pt-PT" smtClean="0"/>
              <a:pPr/>
              <a:t>3</a:t>
            </a:fld>
            <a:endParaRPr lang="pt-PT"/>
          </a:p>
        </p:txBody>
      </p:sp>
      <p:pic>
        <p:nvPicPr>
          <p:cNvPr id="8" name="Picture 8" descr="metamorfose-dinastia-avis_image01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3501008"/>
            <a:ext cx="1495994" cy="1260491"/>
          </a:xfrm>
          <a:prstGeom prst="rect">
            <a:avLst/>
          </a:prstGeom>
          <a:noFill/>
          <a:ln w="3175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7" descr="7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3933056"/>
            <a:ext cx="1143000" cy="2095500"/>
          </a:xfrm>
          <a:prstGeom prst="rect">
            <a:avLst/>
          </a:prstGeom>
          <a:noFill/>
          <a:ln w="3175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6" descr="Ver imagem em tamanho real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4293096"/>
            <a:ext cx="2016125" cy="1368425"/>
          </a:xfrm>
          <a:prstGeom prst="rect">
            <a:avLst/>
          </a:prstGeom>
          <a:noFill/>
          <a:ln w="3175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5" descr="povo">
            <a:hlinkClick r:id="rId6"/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4293096"/>
            <a:ext cx="952500" cy="1457325"/>
          </a:xfrm>
          <a:prstGeom prst="rect">
            <a:avLst/>
          </a:prstGeom>
          <a:noFill/>
          <a:ln w="3175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AutoShape 10"/>
          <p:cNvSpPr>
            <a:spLocks noChangeArrowheads="1"/>
          </p:cNvSpPr>
          <p:nvPr/>
        </p:nvSpPr>
        <p:spPr bwMode="auto">
          <a:xfrm>
            <a:off x="1043608" y="2852936"/>
            <a:ext cx="288925" cy="576263"/>
          </a:xfrm>
          <a:prstGeom prst="downArrow">
            <a:avLst>
              <a:gd name="adj1" fmla="val 50000"/>
              <a:gd name="adj2" fmla="val 49863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pt-PT"/>
          </a:p>
        </p:txBody>
      </p:sp>
      <p:sp>
        <p:nvSpPr>
          <p:cNvPr id="14" name="AutoShape 10"/>
          <p:cNvSpPr>
            <a:spLocks noChangeArrowheads="1"/>
          </p:cNvSpPr>
          <p:nvPr/>
        </p:nvSpPr>
        <p:spPr bwMode="auto">
          <a:xfrm>
            <a:off x="2699792" y="3284984"/>
            <a:ext cx="288925" cy="576263"/>
          </a:xfrm>
          <a:prstGeom prst="downArrow">
            <a:avLst>
              <a:gd name="adj1" fmla="val 50000"/>
              <a:gd name="adj2" fmla="val 49863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pt-PT"/>
          </a:p>
        </p:txBody>
      </p:sp>
      <p:sp>
        <p:nvSpPr>
          <p:cNvPr id="15" name="AutoShape 10"/>
          <p:cNvSpPr>
            <a:spLocks noChangeArrowheads="1"/>
          </p:cNvSpPr>
          <p:nvPr/>
        </p:nvSpPr>
        <p:spPr bwMode="auto">
          <a:xfrm>
            <a:off x="5219575" y="3573115"/>
            <a:ext cx="288925" cy="576263"/>
          </a:xfrm>
          <a:prstGeom prst="downArrow">
            <a:avLst>
              <a:gd name="adj1" fmla="val 50000"/>
              <a:gd name="adj2" fmla="val 49863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pt-PT"/>
          </a:p>
        </p:txBody>
      </p:sp>
      <p:sp>
        <p:nvSpPr>
          <p:cNvPr id="16" name="AutoShape 10"/>
          <p:cNvSpPr>
            <a:spLocks noChangeArrowheads="1"/>
          </p:cNvSpPr>
          <p:nvPr/>
        </p:nvSpPr>
        <p:spPr bwMode="auto">
          <a:xfrm>
            <a:off x="7644395" y="3631142"/>
            <a:ext cx="288925" cy="576263"/>
          </a:xfrm>
          <a:prstGeom prst="downArrow">
            <a:avLst>
              <a:gd name="adj1" fmla="val 50000"/>
              <a:gd name="adj2" fmla="val 49863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pt-PT"/>
          </a:p>
        </p:txBody>
      </p:sp>
      <p:sp>
        <p:nvSpPr>
          <p:cNvPr id="18" name="Título 17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pt-PT" dirty="0" smtClean="0"/>
              <a:t>Reconquista Cristã </a:t>
            </a:r>
            <a:br>
              <a:rPr lang="pt-PT" dirty="0" smtClean="0"/>
            </a:br>
            <a:r>
              <a:rPr lang="pt-PT" sz="3600" dirty="0" smtClean="0">
                <a:solidFill>
                  <a:schemeClr val="accent3">
                    <a:lumMod val="75000"/>
                  </a:schemeClr>
                </a:solidFill>
              </a:rPr>
              <a:t>Quem Participou?</a:t>
            </a:r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368866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  <p:bldP spid="1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Distribuição das terras</a:t>
            </a:r>
            <a:endParaRPr lang="pt-PT" dirty="0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611560" y="1700808"/>
            <a:ext cx="7848872" cy="4680520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pt-PT" b="1" dirty="0" smtClean="0"/>
              <a:t>			</a:t>
            </a:r>
          </a:p>
          <a:p>
            <a:pPr marL="0" indent="0" algn="ctr">
              <a:buNone/>
            </a:pPr>
            <a:r>
              <a:rPr lang="pt-PT" sz="4300" b="1" dirty="0" smtClean="0"/>
              <a:t>REI</a:t>
            </a:r>
          </a:p>
          <a:p>
            <a:pPr marL="0" indent="0" algn="ctr">
              <a:buNone/>
            </a:pPr>
            <a:r>
              <a:rPr lang="pt-PT" sz="3300" dirty="0" smtClean="0"/>
              <a:t> </a:t>
            </a:r>
            <a:r>
              <a:rPr lang="pt-PT" sz="33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</a:rPr>
              <a:t>Dono de todo o </a:t>
            </a:r>
            <a:r>
              <a:rPr lang="pt-PT" sz="33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</a:rPr>
              <a:t>território</a:t>
            </a:r>
          </a:p>
          <a:p>
            <a:pPr marL="0" indent="0" algn="ctr">
              <a:buNone/>
            </a:pPr>
            <a:endParaRPr lang="pt-PT" sz="3300" dirty="0" smtClean="0">
              <a:solidFill>
                <a:srgbClr val="FF0000"/>
              </a:solidFill>
            </a:endParaRPr>
          </a:p>
          <a:p>
            <a:pPr algn="ctr"/>
            <a:r>
              <a:rPr lang="pt-PT" sz="3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</a:rPr>
              <a:t>Reserva </a:t>
            </a:r>
            <a:r>
              <a:rPr lang="pt-PT" sz="3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</a:rPr>
              <a:t>uma parte para si</a:t>
            </a:r>
          </a:p>
          <a:p>
            <a:pPr marL="0" indent="0" algn="ctr">
              <a:buNone/>
            </a:pPr>
            <a:endParaRPr lang="pt-PT" sz="3000" dirty="0" smtClean="0"/>
          </a:p>
          <a:p>
            <a:pPr algn="ctr"/>
            <a:r>
              <a:rPr lang="pt-PT" sz="3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</a:rPr>
              <a:t>Dá grandes propriedades à Nobreza</a:t>
            </a:r>
          </a:p>
          <a:p>
            <a:pPr marL="0" indent="0" algn="ctr">
              <a:buNone/>
            </a:pPr>
            <a:r>
              <a:rPr lang="pt-PT" sz="3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</a:rPr>
              <a:t>e ao Clero</a:t>
            </a:r>
          </a:p>
          <a:p>
            <a:pPr marL="0" indent="0" algn="ctr">
              <a:buNone/>
            </a:pPr>
            <a:endParaRPr lang="pt-PT" dirty="0" smtClean="0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B1A000-5B14-43E8-A23D-24F579DE1C9B}" type="datetime1">
              <a:rPr lang="pt-PT" smtClean="0"/>
              <a:pPr/>
              <a:t>02-07-2012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PT" smtClean="0"/>
              <a:t>Portugal no século XIII, H.G.P.-5º Ano</a:t>
            </a:r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6F81A6-2B8C-4F05-82F1-F1572627B2B4}" type="slidenum">
              <a:rPr lang="pt-PT" smtClean="0"/>
              <a:pPr/>
              <a:t>4</a:t>
            </a:fld>
            <a:endParaRPr lang="pt-PT"/>
          </a:p>
        </p:txBody>
      </p:sp>
      <p:pic>
        <p:nvPicPr>
          <p:cNvPr id="7" name="Picture 6" descr="coroa-thumb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54736" y="1484784"/>
            <a:ext cx="821945" cy="6480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ectângulo 7"/>
          <p:cNvSpPr/>
          <p:nvPr/>
        </p:nvSpPr>
        <p:spPr>
          <a:xfrm>
            <a:off x="3266482" y="3244334"/>
            <a:ext cx="1847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7531695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850106"/>
          </a:xfrm>
        </p:spPr>
        <p:txBody>
          <a:bodyPr/>
          <a:lstStyle/>
          <a:p>
            <a:r>
              <a:rPr lang="pt-PT" dirty="0" smtClean="0"/>
              <a:t>Grupos Sociais</a:t>
            </a:r>
            <a:endParaRPr lang="pt-PT" dirty="0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5256584"/>
          </a:xfrm>
        </p:spPr>
        <p:txBody>
          <a:bodyPr>
            <a:normAutofit fontScale="92500" lnSpcReduction="20000"/>
          </a:bodyPr>
          <a:lstStyle/>
          <a:p>
            <a:pPr marL="0" indent="0" algn="ctr">
              <a:lnSpc>
                <a:spcPct val="120000"/>
              </a:lnSpc>
              <a:buNone/>
            </a:pPr>
            <a:r>
              <a:rPr lang="pt-PT" sz="3900" b="1" i="1" dirty="0" smtClean="0">
                <a:effectLst>
                  <a:outerShdw blurRad="101600" dir="20040000" sx="103000" sy="103000" algn="ctr" rotWithShape="0">
                    <a:schemeClr val="accent2">
                      <a:lumMod val="75000"/>
                      <a:alpha val="89000"/>
                    </a:schemeClr>
                  </a:outerShdw>
                </a:effectLst>
                <a:latin typeface="Arial" charset="0"/>
              </a:rPr>
              <a:t>3 grupos: </a:t>
            </a:r>
          </a:p>
          <a:p>
            <a:pPr marL="0" indent="0" algn="ctr">
              <a:lnSpc>
                <a:spcPct val="120000"/>
              </a:lnSpc>
              <a:buNone/>
            </a:pPr>
            <a:r>
              <a:rPr lang="pt-PT" b="1" i="1" dirty="0" smtClean="0">
                <a:latin typeface="Arial" charset="0"/>
              </a:rPr>
              <a:t> </a:t>
            </a:r>
            <a:endParaRPr lang="pt-PT" b="1" dirty="0" smtClean="0">
              <a:latin typeface="Arial" charset="0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pt-PT" b="1" i="1" dirty="0" smtClean="0">
                <a:solidFill>
                  <a:srgbClr val="FF0000"/>
                </a:solidFill>
                <a:latin typeface="Arial" charset="0"/>
              </a:rPr>
              <a:t>Nobreza:</a:t>
            </a:r>
            <a:r>
              <a:rPr lang="pt-PT" i="1" dirty="0" smtClean="0">
                <a:solidFill>
                  <a:srgbClr val="FF0000"/>
                </a:solidFill>
                <a:latin typeface="Arial" charset="0"/>
              </a:rPr>
              <a:t> </a:t>
            </a:r>
            <a:r>
              <a:rPr lang="pt-PT" i="1" dirty="0" smtClean="0">
                <a:latin typeface="Arial" charset="0"/>
              </a:rPr>
              <a:t>defendia o </a:t>
            </a:r>
          </a:p>
          <a:p>
            <a:pPr marL="0" indent="0">
              <a:buNone/>
            </a:pPr>
            <a:r>
              <a:rPr lang="pt-PT" i="1" dirty="0" smtClean="0">
                <a:latin typeface="Arial" charset="0"/>
              </a:rPr>
              <a:t>                território</a:t>
            </a:r>
            <a:r>
              <a:rPr lang="pt-PT" i="1" dirty="0" smtClean="0">
                <a:latin typeface="Arial" charset="0"/>
              </a:rPr>
              <a:t>.</a:t>
            </a:r>
          </a:p>
          <a:p>
            <a:pPr marL="0" indent="0">
              <a:buNone/>
            </a:pPr>
            <a:endParaRPr lang="pt-PT" dirty="0" smtClean="0">
              <a:latin typeface="Arial" charset="0"/>
            </a:endParaRPr>
          </a:p>
          <a:p>
            <a:pPr marL="0" indent="0">
              <a:buNone/>
            </a:pPr>
            <a:r>
              <a:rPr lang="pt-PT" b="1" i="1" dirty="0" smtClean="0">
                <a:solidFill>
                  <a:srgbClr val="FF0000"/>
                </a:solidFill>
                <a:latin typeface="Arial" charset="0"/>
              </a:rPr>
              <a:t>Clero</a:t>
            </a:r>
            <a:r>
              <a:rPr lang="pt-PT" b="1" i="1" dirty="0" smtClean="0">
                <a:solidFill>
                  <a:srgbClr val="FF0000"/>
                </a:solidFill>
                <a:latin typeface="Arial" charset="0"/>
              </a:rPr>
              <a:t>: </a:t>
            </a:r>
            <a:r>
              <a:rPr lang="pt-PT" i="1" dirty="0" smtClean="0">
                <a:latin typeface="Arial" charset="0"/>
              </a:rPr>
              <a:t>serviço religioso.</a:t>
            </a:r>
          </a:p>
          <a:p>
            <a:endParaRPr lang="pt-PT" dirty="0" smtClean="0">
              <a:latin typeface="Arial" charset="0"/>
            </a:endParaRPr>
          </a:p>
          <a:p>
            <a:pPr marL="0" indent="0">
              <a:buNone/>
            </a:pPr>
            <a:r>
              <a:rPr lang="pt-PT" dirty="0" smtClean="0">
                <a:latin typeface="Arial" charset="0"/>
              </a:rPr>
              <a:t> </a:t>
            </a:r>
            <a:r>
              <a:rPr lang="pt-PT" b="1" i="1" dirty="0" smtClean="0">
                <a:solidFill>
                  <a:srgbClr val="FF0000"/>
                </a:solidFill>
                <a:latin typeface="Arial" charset="0"/>
              </a:rPr>
              <a:t>Povo</a:t>
            </a:r>
            <a:r>
              <a:rPr lang="pt-PT" b="1" i="1" dirty="0" smtClean="0">
                <a:solidFill>
                  <a:srgbClr val="FF0000"/>
                </a:solidFill>
                <a:latin typeface="Arial" charset="0"/>
              </a:rPr>
              <a:t>:</a:t>
            </a:r>
            <a:r>
              <a:rPr lang="pt-PT" i="1" dirty="0" smtClean="0">
                <a:solidFill>
                  <a:srgbClr val="FF0000"/>
                </a:solidFill>
                <a:latin typeface="Arial" charset="0"/>
              </a:rPr>
              <a:t> </a:t>
            </a:r>
            <a:r>
              <a:rPr lang="pt-PT" i="1" dirty="0" smtClean="0">
                <a:latin typeface="Arial" charset="0"/>
              </a:rPr>
              <a:t>trabalhava para ele   </a:t>
            </a:r>
          </a:p>
          <a:p>
            <a:pPr marL="0" indent="0">
              <a:buNone/>
            </a:pPr>
            <a:r>
              <a:rPr lang="pt-PT" i="1" dirty="0" smtClean="0">
                <a:latin typeface="Arial" charset="0"/>
              </a:rPr>
              <a:t>  </a:t>
            </a:r>
            <a:r>
              <a:rPr lang="pt-PT" i="1" dirty="0" smtClean="0">
                <a:latin typeface="Arial" charset="0"/>
              </a:rPr>
              <a:t>  e </a:t>
            </a:r>
            <a:r>
              <a:rPr lang="pt-PT" i="1" dirty="0" smtClean="0">
                <a:latin typeface="Arial" charset="0"/>
              </a:rPr>
              <a:t>para os outros grupos </a:t>
            </a:r>
          </a:p>
          <a:p>
            <a:pPr marL="0" indent="0">
              <a:buNone/>
            </a:pPr>
            <a:r>
              <a:rPr lang="pt-PT" i="1" dirty="0" smtClean="0">
                <a:latin typeface="Arial" charset="0"/>
              </a:rPr>
              <a:t>  </a:t>
            </a:r>
            <a:r>
              <a:rPr lang="pt-PT" i="1" dirty="0" smtClean="0">
                <a:latin typeface="Arial" charset="0"/>
              </a:rPr>
              <a:t>  sociais</a:t>
            </a:r>
            <a:r>
              <a:rPr lang="pt-PT" i="1" dirty="0" smtClean="0">
                <a:latin typeface="Arial" charset="0"/>
              </a:rPr>
              <a:t>.</a:t>
            </a:r>
            <a:endParaRPr lang="pt-PT" dirty="0" smtClean="0">
              <a:latin typeface="Arial" charset="0"/>
            </a:endParaRPr>
          </a:p>
          <a:p>
            <a:pPr marL="0" indent="0">
              <a:buNone/>
            </a:pPr>
            <a:endParaRPr lang="pt-PT" dirty="0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B666A0-9766-4D1B-8314-E2D73423830E}" type="datetime1">
              <a:rPr lang="pt-PT" smtClean="0"/>
              <a:pPr/>
              <a:t>02-07-2012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PT" smtClean="0"/>
              <a:t>Portugal no século XIII, H.G.P.-5º Ano</a:t>
            </a:r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6F81A6-2B8C-4F05-82F1-F1572627B2B4}" type="slidenum">
              <a:rPr lang="pt-PT" smtClean="0"/>
              <a:pPr/>
              <a:t>5</a:t>
            </a:fld>
            <a:endParaRPr lang="pt-PT"/>
          </a:p>
        </p:txBody>
      </p:sp>
      <p:pic>
        <p:nvPicPr>
          <p:cNvPr id="7" name="Picture 3" descr="7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111750" y="1628800"/>
            <a:ext cx="4032250" cy="46805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102050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Grupos Sociais</a:t>
            </a:r>
            <a:endParaRPr lang="pt-PT" dirty="0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2B3F32-262B-4836-B37D-EC08ACEB6651}" type="datetime1">
              <a:rPr lang="pt-PT" smtClean="0"/>
              <a:pPr/>
              <a:t>02-07-2012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PT" smtClean="0"/>
              <a:t>Portugal no século XIII, H.G.P.-5º Ano</a:t>
            </a:r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6F81A6-2B8C-4F05-82F1-F1572627B2B4}" type="slidenum">
              <a:rPr lang="pt-PT" smtClean="0"/>
              <a:pPr/>
              <a:t>6</a:t>
            </a:fld>
            <a:endParaRPr lang="pt-PT"/>
          </a:p>
        </p:txBody>
      </p:sp>
      <p:pic>
        <p:nvPicPr>
          <p:cNvPr id="7" name="Picture 3" descr="7">
            <a:hlinkClick r:id="rId2"/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lum brigh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555776" y="980728"/>
            <a:ext cx="4008297" cy="54071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 descr="GrficodapopulaonosculoXIII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220072" y="2204864"/>
            <a:ext cx="3548622" cy="3280182"/>
          </a:xfrm>
          <a:prstGeom prst="rect">
            <a:avLst/>
          </a:prstGeom>
          <a:ln w="5715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Grupos Sociais</a:t>
            </a:r>
            <a:endParaRPr lang="pt-PT" dirty="0"/>
          </a:p>
        </p:txBody>
      </p:sp>
      <p:sp>
        <p:nvSpPr>
          <p:cNvPr id="3" name="Marcador de Posição de Conteúdo 2"/>
          <p:cNvSpPr>
            <a:spLocks noGrp="1"/>
          </p:cNvSpPr>
          <p:nvPr>
            <p:ph sz="half" idx="1"/>
          </p:nvPr>
        </p:nvSpPr>
        <p:spPr>
          <a:xfrm>
            <a:off x="457200" y="1412776"/>
            <a:ext cx="4690864" cy="4968552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pt-PT" dirty="0">
                <a:solidFill>
                  <a:srgbClr val="FF0000"/>
                </a:solidFill>
              </a:rPr>
              <a:t>Clero e Nobreza </a:t>
            </a:r>
            <a:r>
              <a:rPr lang="pt-PT" dirty="0" smtClean="0"/>
              <a:t>grupos </a:t>
            </a:r>
            <a:r>
              <a:rPr lang="pt-PT" dirty="0"/>
              <a:t>privilegiados: </a:t>
            </a:r>
          </a:p>
          <a:p>
            <a:pPr lvl="1">
              <a:defRPr/>
            </a:pPr>
            <a:r>
              <a:rPr lang="pt-PT" sz="2000" dirty="0" smtClean="0"/>
              <a:t>Não </a:t>
            </a:r>
            <a:r>
              <a:rPr lang="pt-PT" sz="2000" dirty="0"/>
              <a:t>pagavam impostos ao rei.</a:t>
            </a:r>
          </a:p>
          <a:p>
            <a:pPr lvl="1">
              <a:defRPr/>
            </a:pPr>
            <a:r>
              <a:rPr lang="pt-PT" sz="2000" dirty="0" smtClean="0"/>
              <a:t>Possuíam </a:t>
            </a:r>
            <a:r>
              <a:rPr lang="pt-PT" sz="2000" dirty="0"/>
              <a:t>grandes terras.</a:t>
            </a:r>
          </a:p>
          <a:p>
            <a:pPr lvl="1">
              <a:defRPr/>
            </a:pPr>
            <a:r>
              <a:rPr lang="pt-PT" sz="2000" dirty="0" smtClean="0"/>
              <a:t>Tinham </a:t>
            </a:r>
            <a:r>
              <a:rPr lang="pt-PT" sz="2000" dirty="0"/>
              <a:t>vários </a:t>
            </a:r>
            <a:r>
              <a:rPr lang="pt-PT" sz="2000" dirty="0" smtClean="0"/>
              <a:t>poderes: </a:t>
            </a:r>
          </a:p>
          <a:p>
            <a:pPr lvl="2">
              <a:defRPr/>
            </a:pPr>
            <a:r>
              <a:rPr lang="pt-PT" sz="1800" dirty="0" smtClean="0"/>
              <a:t>aplicar </a:t>
            </a:r>
            <a:r>
              <a:rPr lang="pt-PT" sz="1800" dirty="0"/>
              <a:t>a </a:t>
            </a:r>
            <a:r>
              <a:rPr lang="pt-PT" sz="1800" dirty="0" smtClean="0"/>
              <a:t>justiça, </a:t>
            </a:r>
          </a:p>
          <a:p>
            <a:pPr lvl="2">
              <a:defRPr/>
            </a:pPr>
            <a:r>
              <a:rPr lang="pt-PT" sz="1800" dirty="0" smtClean="0"/>
              <a:t>receber </a:t>
            </a:r>
            <a:r>
              <a:rPr lang="pt-PT" sz="1800" dirty="0"/>
              <a:t>os impostos dentro dos seus </a:t>
            </a:r>
            <a:r>
              <a:rPr lang="pt-PT" sz="1800" dirty="0" smtClean="0"/>
              <a:t>domínios,</a:t>
            </a:r>
          </a:p>
          <a:p>
            <a:pPr lvl="2">
              <a:defRPr/>
            </a:pPr>
            <a:r>
              <a:rPr lang="pt-PT" sz="1800" dirty="0" smtClean="0"/>
              <a:t>recrutar </a:t>
            </a:r>
            <a:r>
              <a:rPr lang="pt-PT" sz="1800" dirty="0"/>
              <a:t>homens para formar o seu exército. </a:t>
            </a:r>
          </a:p>
          <a:p>
            <a:pPr>
              <a:defRPr/>
            </a:pPr>
            <a:r>
              <a:rPr lang="pt-PT" dirty="0" smtClean="0">
                <a:solidFill>
                  <a:srgbClr val="FF0000"/>
                </a:solidFill>
              </a:rPr>
              <a:t>Povo </a:t>
            </a:r>
            <a:r>
              <a:rPr lang="pt-PT" dirty="0"/>
              <a:t>era o grupo mais desfavorecido e numeroso</a:t>
            </a:r>
            <a:r>
              <a:rPr lang="pt-PT" dirty="0" smtClean="0"/>
              <a:t>.</a:t>
            </a:r>
            <a:endParaRPr lang="pt-PT" dirty="0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C56923-6447-4920-A00A-22541407D74B}" type="datetime1">
              <a:rPr lang="pt-PT" smtClean="0"/>
              <a:pPr/>
              <a:t>02-07-2012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PT" smtClean="0"/>
              <a:t>Portugal no século XIII, H.G.P.-5º Ano</a:t>
            </a:r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6F81A6-2B8C-4F05-82F1-F1572627B2B4}" type="slidenum">
              <a:rPr lang="pt-PT" smtClean="0"/>
              <a:pPr/>
              <a:t>7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4226728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114"/>
          </a:xfrm>
        </p:spPr>
        <p:txBody>
          <a:bodyPr>
            <a:normAutofit fontScale="90000"/>
          </a:bodyPr>
          <a:lstStyle/>
          <a:p>
            <a:r>
              <a:rPr lang="pt-PT" u="sng" dirty="0" smtClean="0"/>
              <a:t/>
            </a:r>
            <a:br>
              <a:rPr lang="pt-PT" u="sng" dirty="0" smtClean="0"/>
            </a:br>
            <a:r>
              <a:rPr lang="pt-PT" sz="4900" u="sng" dirty="0" smtClean="0"/>
              <a:t>NOBREZA</a:t>
            </a:r>
            <a:br>
              <a:rPr lang="pt-PT" sz="4900" u="sng" dirty="0" smtClean="0"/>
            </a:br>
            <a:endParaRPr lang="pt-PT" sz="4900" dirty="0"/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648200" y="1340768"/>
            <a:ext cx="4038600" cy="5184576"/>
          </a:xfrm>
        </p:spPr>
        <p:txBody>
          <a:bodyPr>
            <a:normAutofit fontScale="77500" lnSpcReduction="20000"/>
          </a:bodyPr>
          <a:lstStyle/>
          <a:p>
            <a:pPr>
              <a:defRPr/>
            </a:pPr>
            <a:r>
              <a:rPr lang="pt-PT" dirty="0"/>
              <a:t>No senhorio vivia o nobre e a sua </a:t>
            </a:r>
            <a:r>
              <a:rPr lang="pt-PT" dirty="0" smtClean="0"/>
              <a:t>família. </a:t>
            </a:r>
            <a:endParaRPr lang="pt-PT" dirty="0"/>
          </a:p>
          <a:p>
            <a:pPr>
              <a:defRPr/>
            </a:pPr>
            <a:r>
              <a:rPr lang="pt-PT" dirty="0"/>
              <a:t>Tinha </a:t>
            </a:r>
            <a:r>
              <a:rPr lang="pt-PT" dirty="0">
                <a:solidFill>
                  <a:srgbClr val="FF0000"/>
                </a:solidFill>
              </a:rPr>
              <a:t>muitos poderes </a:t>
            </a:r>
            <a:r>
              <a:rPr lang="pt-PT" dirty="0"/>
              <a:t>e privilégios.</a:t>
            </a:r>
          </a:p>
          <a:p>
            <a:pPr>
              <a:defRPr/>
            </a:pPr>
            <a:r>
              <a:rPr lang="pt-PT" dirty="0"/>
              <a:t>Obrigação de </a:t>
            </a:r>
            <a:r>
              <a:rPr lang="pt-PT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proteger</a:t>
            </a:r>
            <a:r>
              <a:rPr lang="pt-PT" dirty="0"/>
              <a:t> as pessoas que estavam na sua dependência.</a:t>
            </a:r>
          </a:p>
          <a:p>
            <a:pPr>
              <a:defRPr/>
            </a:pPr>
            <a:r>
              <a:rPr lang="pt-PT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 sua principal função </a:t>
            </a:r>
            <a:r>
              <a:rPr lang="pt-PT" dirty="0"/>
              <a:t>era </a:t>
            </a:r>
            <a:r>
              <a:rPr lang="pt-PT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combater</a:t>
            </a:r>
            <a:r>
              <a:rPr lang="pt-PT" dirty="0" smtClean="0"/>
              <a:t>, dedicavam-se </a:t>
            </a:r>
            <a:r>
              <a:rPr lang="pt-PT" dirty="0"/>
              <a:t>a </a:t>
            </a:r>
            <a:r>
              <a:rPr lang="pt-PT" dirty="0" err="1" smtClean="0"/>
              <a:t>atividades</a:t>
            </a:r>
            <a:r>
              <a:rPr lang="pt-PT" dirty="0" smtClean="0"/>
              <a:t> </a:t>
            </a:r>
            <a:r>
              <a:rPr lang="pt-PT" dirty="0"/>
              <a:t>que lhes permitiam uma boa preparação para a guerra: caça, torneios, xadrez</a:t>
            </a:r>
            <a:r>
              <a:rPr lang="pt-PT" dirty="0" smtClean="0"/>
              <a:t>,…</a:t>
            </a:r>
            <a:endParaRPr lang="pt-PT" dirty="0"/>
          </a:p>
          <a:p>
            <a:pPr>
              <a:defRPr/>
            </a:pPr>
            <a:r>
              <a:rPr lang="pt-PT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Outras actividades</a:t>
            </a:r>
            <a:r>
              <a:rPr lang="pt-PT" dirty="0"/>
              <a:t>: banquetes, assistir a </a:t>
            </a:r>
            <a:r>
              <a:rPr lang="pt-PT" dirty="0" err="1" smtClean="0"/>
              <a:t>espetáculos</a:t>
            </a:r>
            <a:r>
              <a:rPr lang="pt-PT" dirty="0" smtClean="0"/>
              <a:t> </a:t>
            </a:r>
            <a:r>
              <a:rPr lang="pt-PT" dirty="0"/>
              <a:t>de jograis e </a:t>
            </a:r>
            <a:r>
              <a:rPr lang="pt-PT" dirty="0" smtClean="0"/>
              <a:t>trovadores.</a:t>
            </a:r>
            <a:endParaRPr lang="pt-PT" dirty="0"/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78900A-E019-44D6-A3C2-69C0546D7797}" type="datetime1">
              <a:rPr lang="pt-PT" smtClean="0"/>
              <a:pPr/>
              <a:t>02-07-2012</a:t>
            </a:fld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PT" smtClean="0"/>
              <a:t>Portugal no século XIII, H.G.P.-5º Ano</a:t>
            </a:r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6F81A6-2B8C-4F05-82F1-F1572627B2B4}" type="slidenum">
              <a:rPr lang="pt-PT" smtClean="0"/>
              <a:pPr/>
              <a:t>8</a:t>
            </a:fld>
            <a:endParaRPr lang="pt-PT"/>
          </a:p>
        </p:txBody>
      </p:sp>
      <p:pic>
        <p:nvPicPr>
          <p:cNvPr id="8" name="BLOGGER_PHOTO_ID_5337477883475216514" descr="7_senhorio">
            <a:hlinkClick r:id="rId2"/>
          </p:cNvPr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>
            <a:lum bright="10000" contras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530" y="1844824"/>
            <a:ext cx="4230470" cy="3384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Rectângulo 10"/>
          <p:cNvSpPr/>
          <p:nvPr/>
        </p:nvSpPr>
        <p:spPr>
          <a:xfrm>
            <a:off x="1376143" y="5301208"/>
            <a:ext cx="1600118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pt-PT" sz="2400" b="1" cap="none" spc="50" dirty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SENHORIO</a:t>
            </a:r>
          </a:p>
        </p:txBody>
      </p:sp>
    </p:spTree>
    <p:extLst>
      <p:ext uri="{BB962C8B-B14F-4D97-AF65-F5344CB8AC3E}">
        <p14:creationId xmlns:p14="http://schemas.microsoft.com/office/powerpoint/2010/main" val="2999943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PT" sz="4900" u="sng" dirty="0" smtClean="0"/>
              <a:t>NOBREZA</a:t>
            </a:r>
            <a:endParaRPr lang="pt-PT" dirty="0"/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78900A-E019-44D6-A3C2-69C0546D7797}" type="datetime1">
              <a:rPr lang="pt-PT" smtClean="0"/>
              <a:pPr/>
              <a:t>02-07-2012</a:t>
            </a:fld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PT" smtClean="0"/>
              <a:t>Portugal no século XIII, H.G.P.-5º Ano</a:t>
            </a:r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6F81A6-2B8C-4F05-82F1-F1572627B2B4}" type="slidenum">
              <a:rPr lang="pt-PT" smtClean="0"/>
              <a:pPr/>
              <a:t>9</a:t>
            </a:fld>
            <a:endParaRPr lang="pt-PT"/>
          </a:p>
        </p:txBody>
      </p:sp>
      <p:pic>
        <p:nvPicPr>
          <p:cNvPr id="10" name="Picture 18" descr="http://castelodosaprendizes.com/album/Caca%20%20sec.%20XIII.jpg"/>
          <p:cNvPicPr>
            <a:picLocks noChangeAspect="1" noChangeArrowheads="1"/>
          </p:cNvPicPr>
          <p:nvPr/>
        </p:nvPicPr>
        <p:blipFill>
          <a:blip r:embed="rId2" cstate="print">
            <a:lum brigh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363" y="4293096"/>
            <a:ext cx="2736850" cy="2033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11" descr="caça1"/>
          <p:cNvPicPr>
            <a:picLocks noChangeAspect="1" noChangeArrowheads="1"/>
          </p:cNvPicPr>
          <p:nvPr/>
        </p:nvPicPr>
        <p:blipFill>
          <a:blip r:embed="rId3" cstate="print">
            <a:lum brigh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4307383"/>
            <a:ext cx="2575942" cy="2019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6" descr="lutas desp"/>
          <p:cNvPicPr>
            <a:picLocks noChangeAspect="1" noChangeArrowheads="1"/>
          </p:cNvPicPr>
          <p:nvPr/>
        </p:nvPicPr>
        <p:blipFill>
          <a:blip r:embed="rId4" cstate="print">
            <a:lum brigh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188" y="1700808"/>
            <a:ext cx="2613025" cy="18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8" descr="http://castelodosaprendizes.com/album/Seculo%20XIII%20jantar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75300" y="3084511"/>
            <a:ext cx="2563813" cy="1616075"/>
          </a:xfrm>
          <a:prstGeom prst="rect">
            <a:avLst/>
          </a:prstGeom>
          <a:ln w="381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7" descr="música"/>
          <p:cNvPicPr>
            <a:picLocks noGrp="1" noChangeAspect="1" noChangeArrowheads="1"/>
          </p:cNvPicPr>
          <p:nvPr>
            <p:ph idx="1"/>
          </p:nvPr>
        </p:nvPicPr>
        <p:blipFill>
          <a:blip r:embed="rId6" cstate="print">
            <a:lum brigh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09160" y="1648677"/>
            <a:ext cx="2552130" cy="19243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205630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delo de apresentação personalizado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425</TotalTime>
  <Words>604</Words>
  <Application>Microsoft Office PowerPoint</Application>
  <PresentationFormat>Apresentação no Ecrã (4:3)</PresentationFormat>
  <Paragraphs>166</Paragraphs>
  <Slides>21</Slides>
  <Notes>2</Notes>
  <HiddenSlides>0</HiddenSlides>
  <MMClips>0</MMClips>
  <ScaleCrop>false</ScaleCrop>
  <HeadingPairs>
    <vt:vector size="4" baseType="variant">
      <vt:variant>
        <vt:lpstr>Tema</vt:lpstr>
      </vt:variant>
      <vt:variant>
        <vt:i4>2</vt:i4>
      </vt:variant>
      <vt:variant>
        <vt:lpstr>Títulos dos diapositivos</vt:lpstr>
      </vt:variant>
      <vt:variant>
        <vt:i4>21</vt:i4>
      </vt:variant>
    </vt:vector>
  </HeadingPairs>
  <TitlesOfParts>
    <vt:vector size="23" baseType="lpstr">
      <vt:lpstr>Tema do Office</vt:lpstr>
      <vt:lpstr>Modelo de apresentação personalizado</vt:lpstr>
      <vt:lpstr>Reino de Portugal  Século XIII</vt:lpstr>
      <vt:lpstr>Reino de Portugal Século XIII</vt:lpstr>
      <vt:lpstr>Reconquista Cristã  Quem Participou?</vt:lpstr>
      <vt:lpstr>Distribuição das terras</vt:lpstr>
      <vt:lpstr>Grupos Sociais</vt:lpstr>
      <vt:lpstr>Grupos Sociais</vt:lpstr>
      <vt:lpstr>Grupos Sociais</vt:lpstr>
      <vt:lpstr> NOBREZA </vt:lpstr>
      <vt:lpstr>NOBREZA</vt:lpstr>
      <vt:lpstr>CLERO</vt:lpstr>
      <vt:lpstr> CLERO </vt:lpstr>
      <vt:lpstr>POVO</vt:lpstr>
      <vt:lpstr>POVO</vt:lpstr>
      <vt:lpstr>Tarefas agrícolas</vt:lpstr>
      <vt:lpstr>Competências do REI</vt:lpstr>
      <vt:lpstr>A CORTE</vt:lpstr>
      <vt:lpstr>A CORTE</vt:lpstr>
      <vt:lpstr> CORTE </vt:lpstr>
      <vt:lpstr> VESTUÁRIO da Corte </vt:lpstr>
      <vt:lpstr> Divertimentos na Corte </vt:lpstr>
      <vt:lpstr>Bibliografia</vt:lpstr>
    </vt:vector>
  </TitlesOfParts>
  <Company>M. E. - GEPE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Utilizador</dc:creator>
  <cp:lastModifiedBy>Paula Silva</cp:lastModifiedBy>
  <cp:revision>42</cp:revision>
  <dcterms:created xsi:type="dcterms:W3CDTF">2012-06-29T14:16:01Z</dcterms:created>
  <dcterms:modified xsi:type="dcterms:W3CDTF">2012-07-02T14:33:32Z</dcterms:modified>
</cp:coreProperties>
</file>